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80000"/>
      </a:lnSpc>
      <a:spcBef>
        <a:spcPts val="2800"/>
      </a:spcBef>
      <a:spcAft>
        <a:spcPts val="0"/>
      </a:spcAft>
      <a:buClrTx/>
      <a:buSzTx/>
      <a:buFontTx/>
      <a:buNone/>
      <a:tabLst/>
      <a:defRPr kumimoji="0" sz="3000" b="0" i="0" u="none" strike="noStrike" cap="none" spc="209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Bebas Neue"/>
      </a:defRPr>
    </a:lvl1pPr>
    <a:lvl2pPr marL="0" marR="0" indent="228600" algn="ctr" defTabSz="584200" rtl="0" fontAlgn="auto" latinLnBrk="0" hangingPunct="0">
      <a:lnSpc>
        <a:spcPct val="80000"/>
      </a:lnSpc>
      <a:spcBef>
        <a:spcPts val="2800"/>
      </a:spcBef>
      <a:spcAft>
        <a:spcPts val="0"/>
      </a:spcAft>
      <a:buClrTx/>
      <a:buSzTx/>
      <a:buFontTx/>
      <a:buNone/>
      <a:tabLst/>
      <a:defRPr kumimoji="0" sz="3000" b="0" i="0" u="none" strike="noStrike" cap="none" spc="209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Bebas Neue"/>
      </a:defRPr>
    </a:lvl2pPr>
    <a:lvl3pPr marL="0" marR="0" indent="457200" algn="ctr" defTabSz="584200" rtl="0" fontAlgn="auto" latinLnBrk="0" hangingPunct="0">
      <a:lnSpc>
        <a:spcPct val="80000"/>
      </a:lnSpc>
      <a:spcBef>
        <a:spcPts val="2800"/>
      </a:spcBef>
      <a:spcAft>
        <a:spcPts val="0"/>
      </a:spcAft>
      <a:buClrTx/>
      <a:buSzTx/>
      <a:buFontTx/>
      <a:buNone/>
      <a:tabLst/>
      <a:defRPr kumimoji="0" sz="3000" b="0" i="0" u="none" strike="noStrike" cap="none" spc="209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Bebas Neue"/>
      </a:defRPr>
    </a:lvl3pPr>
    <a:lvl4pPr marL="0" marR="0" indent="685800" algn="ctr" defTabSz="584200" rtl="0" fontAlgn="auto" latinLnBrk="0" hangingPunct="0">
      <a:lnSpc>
        <a:spcPct val="80000"/>
      </a:lnSpc>
      <a:spcBef>
        <a:spcPts val="2800"/>
      </a:spcBef>
      <a:spcAft>
        <a:spcPts val="0"/>
      </a:spcAft>
      <a:buClrTx/>
      <a:buSzTx/>
      <a:buFontTx/>
      <a:buNone/>
      <a:tabLst/>
      <a:defRPr kumimoji="0" sz="3000" b="0" i="0" u="none" strike="noStrike" cap="none" spc="209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Bebas Neue"/>
      </a:defRPr>
    </a:lvl4pPr>
    <a:lvl5pPr marL="0" marR="0" indent="914400" algn="ctr" defTabSz="584200" rtl="0" fontAlgn="auto" latinLnBrk="0" hangingPunct="0">
      <a:lnSpc>
        <a:spcPct val="80000"/>
      </a:lnSpc>
      <a:spcBef>
        <a:spcPts val="2800"/>
      </a:spcBef>
      <a:spcAft>
        <a:spcPts val="0"/>
      </a:spcAft>
      <a:buClrTx/>
      <a:buSzTx/>
      <a:buFontTx/>
      <a:buNone/>
      <a:tabLst/>
      <a:defRPr kumimoji="0" sz="3000" b="0" i="0" u="none" strike="noStrike" cap="none" spc="209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Bebas Neue"/>
      </a:defRPr>
    </a:lvl5pPr>
    <a:lvl6pPr marL="0" marR="0" indent="1143000" algn="ctr" defTabSz="584200" rtl="0" fontAlgn="auto" latinLnBrk="0" hangingPunct="0">
      <a:lnSpc>
        <a:spcPct val="80000"/>
      </a:lnSpc>
      <a:spcBef>
        <a:spcPts val="2800"/>
      </a:spcBef>
      <a:spcAft>
        <a:spcPts val="0"/>
      </a:spcAft>
      <a:buClrTx/>
      <a:buSzTx/>
      <a:buFontTx/>
      <a:buNone/>
      <a:tabLst/>
      <a:defRPr kumimoji="0" sz="3000" b="0" i="0" u="none" strike="noStrike" cap="none" spc="209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Bebas Neue"/>
      </a:defRPr>
    </a:lvl6pPr>
    <a:lvl7pPr marL="0" marR="0" indent="1371600" algn="ctr" defTabSz="584200" rtl="0" fontAlgn="auto" latinLnBrk="0" hangingPunct="0">
      <a:lnSpc>
        <a:spcPct val="80000"/>
      </a:lnSpc>
      <a:spcBef>
        <a:spcPts val="2800"/>
      </a:spcBef>
      <a:spcAft>
        <a:spcPts val="0"/>
      </a:spcAft>
      <a:buClrTx/>
      <a:buSzTx/>
      <a:buFontTx/>
      <a:buNone/>
      <a:tabLst/>
      <a:defRPr kumimoji="0" sz="3000" b="0" i="0" u="none" strike="noStrike" cap="none" spc="209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Bebas Neue"/>
      </a:defRPr>
    </a:lvl7pPr>
    <a:lvl8pPr marL="0" marR="0" indent="1600200" algn="ctr" defTabSz="584200" rtl="0" fontAlgn="auto" latinLnBrk="0" hangingPunct="0">
      <a:lnSpc>
        <a:spcPct val="80000"/>
      </a:lnSpc>
      <a:spcBef>
        <a:spcPts val="2800"/>
      </a:spcBef>
      <a:spcAft>
        <a:spcPts val="0"/>
      </a:spcAft>
      <a:buClrTx/>
      <a:buSzTx/>
      <a:buFontTx/>
      <a:buNone/>
      <a:tabLst/>
      <a:defRPr kumimoji="0" sz="3000" b="0" i="0" u="none" strike="noStrike" cap="none" spc="209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Bebas Neue"/>
      </a:defRPr>
    </a:lvl8pPr>
    <a:lvl9pPr marL="0" marR="0" indent="1828800" algn="ctr" defTabSz="584200" rtl="0" fontAlgn="auto" latinLnBrk="0" hangingPunct="0">
      <a:lnSpc>
        <a:spcPct val="80000"/>
      </a:lnSpc>
      <a:spcBef>
        <a:spcPts val="2800"/>
      </a:spcBef>
      <a:spcAft>
        <a:spcPts val="0"/>
      </a:spcAft>
      <a:buClrTx/>
      <a:buSzTx/>
      <a:buFontTx/>
      <a:buNone/>
      <a:tabLst/>
      <a:defRPr kumimoji="0" sz="3000" b="0" i="0" u="none" strike="noStrike" cap="none" spc="209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Bebas Neue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344" y="4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000245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6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Linie"/>
          <p:cNvSpPr/>
          <p:nvPr/>
        </p:nvSpPr>
        <p:spPr>
          <a:xfrm>
            <a:off x="-49601" y="9121246"/>
            <a:ext cx="13104001" cy="1"/>
          </a:xfrm>
          <a:prstGeom prst="line">
            <a:avLst/>
          </a:prstGeom>
          <a:ln>
            <a:solidFill>
              <a:srgbClr val="8DAF4D"/>
            </a:solidFill>
            <a:miter lim="400000"/>
          </a:ln>
        </p:spPr>
        <p:txBody>
          <a:bodyPr lIns="101600" tIns="101600" rIns="101600" bIns="101600" anchor="ctr"/>
          <a:lstStyle/>
          <a:p>
            <a:pPr algn="l" defTabSz="449580">
              <a:lnSpc>
                <a:spcPts val="3600"/>
              </a:lnSpc>
              <a:spcBef>
                <a:spcPts val="0"/>
              </a:spcBef>
              <a:defRPr sz="1200" spc="0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pic>
        <p:nvPicPr>
          <p:cNvPr id="24" name="Logo - ProWohnen.pdf" descr="Logo - ProWohnen.pdf"/>
          <p:cNvPicPr>
            <a:picLocks noChangeAspect="1"/>
          </p:cNvPicPr>
          <p:nvPr/>
        </p:nvPicPr>
        <p:blipFill>
          <a:blip r:embed="rId2">
            <a:extLst/>
          </a:blip>
          <a:srcRect l="18163" t="39471" r="18163" b="36603"/>
          <a:stretch>
            <a:fillRect/>
          </a:stretch>
        </p:blipFill>
        <p:spPr>
          <a:xfrm>
            <a:off x="11241837" y="9248986"/>
            <a:ext cx="1213168" cy="321774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Linie"/>
          <p:cNvSpPr/>
          <p:nvPr/>
        </p:nvSpPr>
        <p:spPr>
          <a:xfrm>
            <a:off x="-329984" y="66830"/>
            <a:ext cx="13330693" cy="1"/>
          </a:xfrm>
          <a:prstGeom prst="line">
            <a:avLst/>
          </a:prstGeom>
          <a:ln w="139700">
            <a:solidFill>
              <a:srgbClr val="8DAF4D"/>
            </a:solidFill>
            <a:miter lim="400000"/>
          </a:ln>
        </p:spPr>
        <p:txBody>
          <a:bodyPr lIns="101600" tIns="101600" rIns="101600" bIns="101600" anchor="ctr"/>
          <a:lstStyle/>
          <a:p>
            <a:pPr algn="l" defTabSz="449580">
              <a:lnSpc>
                <a:spcPts val="3600"/>
              </a:lnSpc>
              <a:spcBef>
                <a:spcPts val="0"/>
              </a:spcBef>
              <a:defRPr sz="1200" spc="0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26" name="Titeltext"/>
          <p:cNvSpPr txBox="1">
            <a:spLocks noGrp="1"/>
          </p:cNvSpPr>
          <p:nvPr>
            <p:ph type="title"/>
          </p:nvPr>
        </p:nvSpPr>
        <p:spPr>
          <a:xfrm>
            <a:off x="517321" y="512800"/>
            <a:ext cx="11970158" cy="988569"/>
          </a:xfrm>
          <a:prstGeom prst="rect">
            <a:avLst/>
          </a:prstGeom>
        </p:spPr>
        <p:txBody>
          <a:bodyPr/>
          <a:lstStyle>
            <a:lvl1pPr algn="l" defTabSz="457200">
              <a:spcBef>
                <a:spcPts val="3200"/>
              </a:spcBef>
              <a:defRPr sz="6000" spc="419">
                <a:solidFill>
                  <a:srgbClr val="8DAF4E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27" name="Textebene 1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ie"/>
          <p:cNvSpPr/>
          <p:nvPr/>
        </p:nvSpPr>
        <p:spPr>
          <a:xfrm>
            <a:off x="-49601" y="9121246"/>
            <a:ext cx="13104001" cy="1"/>
          </a:xfrm>
          <a:prstGeom prst="line">
            <a:avLst/>
          </a:prstGeom>
          <a:ln>
            <a:solidFill>
              <a:srgbClr val="8DAF4D"/>
            </a:solidFill>
            <a:miter lim="400000"/>
          </a:ln>
        </p:spPr>
        <p:txBody>
          <a:bodyPr lIns="101600" tIns="101600" rIns="101600" bIns="101600" anchor="ctr"/>
          <a:lstStyle/>
          <a:p>
            <a:pPr algn="l" defTabSz="449580">
              <a:lnSpc>
                <a:spcPts val="3600"/>
              </a:lnSpc>
              <a:spcBef>
                <a:spcPts val="0"/>
              </a:spcBef>
              <a:defRPr sz="1200" spc="0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pic>
        <p:nvPicPr>
          <p:cNvPr id="3" name="Logo - ProWohnen.pdf" descr="Logo - ProWohnen.pdf"/>
          <p:cNvPicPr>
            <a:picLocks noChangeAspect="1"/>
          </p:cNvPicPr>
          <p:nvPr/>
        </p:nvPicPr>
        <p:blipFill>
          <a:blip r:embed="rId5">
            <a:extLst/>
          </a:blip>
          <a:srcRect l="18163" t="39471" r="18163" b="36603"/>
          <a:stretch>
            <a:fillRect/>
          </a:stretch>
        </p:blipFill>
        <p:spPr>
          <a:xfrm>
            <a:off x="11241837" y="9248986"/>
            <a:ext cx="1213168" cy="32177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Linie"/>
          <p:cNvSpPr/>
          <p:nvPr/>
        </p:nvSpPr>
        <p:spPr>
          <a:xfrm>
            <a:off x="-329984" y="66830"/>
            <a:ext cx="13330693" cy="1"/>
          </a:xfrm>
          <a:prstGeom prst="line">
            <a:avLst/>
          </a:prstGeom>
          <a:ln w="139700">
            <a:solidFill>
              <a:srgbClr val="8DAF4D"/>
            </a:solidFill>
            <a:miter lim="400000"/>
          </a:ln>
        </p:spPr>
        <p:txBody>
          <a:bodyPr lIns="101600" tIns="101600" rIns="101600" bIns="101600" anchor="ctr"/>
          <a:lstStyle/>
          <a:p>
            <a:pPr algn="l" defTabSz="449580">
              <a:lnSpc>
                <a:spcPts val="3600"/>
              </a:lnSpc>
              <a:spcBef>
                <a:spcPts val="0"/>
              </a:spcBef>
              <a:defRPr sz="1200" spc="0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pic>
        <p:nvPicPr>
          <p:cNvPr id="5" name="Logo - ProWohnen.pdf" descr="Logo - ProWohnen.pdf"/>
          <p:cNvPicPr>
            <a:picLocks noChangeAspect="1"/>
          </p:cNvPicPr>
          <p:nvPr/>
        </p:nvPicPr>
        <p:blipFill>
          <a:blip r:embed="rId5">
            <a:extLst/>
          </a:blip>
          <a:srcRect l="18163" t="39471" r="18163" b="36603"/>
          <a:stretch>
            <a:fillRect/>
          </a:stretch>
        </p:blipFill>
        <p:spPr>
          <a:xfrm>
            <a:off x="4165203" y="3121795"/>
            <a:ext cx="4674574" cy="1239856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eltext"/>
          <p:cNvSpPr txBox="1">
            <a:spLocks noGrp="1"/>
          </p:cNvSpPr>
          <p:nvPr>
            <p:ph type="title"/>
          </p:nvPr>
        </p:nvSpPr>
        <p:spPr>
          <a:xfrm>
            <a:off x="517321" y="5643236"/>
            <a:ext cx="11970158" cy="98856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t>Titeltext</a:t>
            </a:r>
          </a:p>
        </p:txBody>
      </p:sp>
      <p:sp>
        <p:nvSpPr>
          <p:cNvPr id="7" name="Textebene 1…"/>
          <p:cNvSpPr txBox="1">
            <a:spLocks noGrp="1"/>
          </p:cNvSpPr>
          <p:nvPr>
            <p:ph type="body" idx="1"/>
          </p:nvPr>
        </p:nvSpPr>
        <p:spPr>
          <a:xfrm>
            <a:off x="517320" y="1697317"/>
            <a:ext cx="11970160" cy="335660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8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6356553" y="8191500"/>
            <a:ext cx="286614" cy="286943"/>
          </a:xfrm>
          <a:prstGeom prst="rect">
            <a:avLst/>
          </a:prstGeom>
          <a:ln w="3175">
            <a:miter lim="400000"/>
          </a:ln>
        </p:spPr>
        <p:txBody>
          <a:bodyPr wrap="none" lIns="38100" tIns="38100" rIns="38100" bIns="3810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spc="0">
                <a:solidFill>
                  <a:srgbClr val="000000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209" baseline="0">
          <a:ln>
            <a:noFill/>
          </a:ln>
          <a:solidFill>
            <a:srgbClr val="5E5E5E"/>
          </a:solidFill>
          <a:uFillTx/>
          <a:latin typeface="+mn-lt"/>
          <a:ea typeface="+mn-ea"/>
          <a:cs typeface="+mn-cs"/>
          <a:sym typeface="Bebas Neue"/>
        </a:defRPr>
      </a:lvl1pPr>
      <a:lvl2pPr marL="0" marR="0" indent="0" algn="ctr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209" baseline="0">
          <a:ln>
            <a:noFill/>
          </a:ln>
          <a:solidFill>
            <a:srgbClr val="5E5E5E"/>
          </a:solidFill>
          <a:uFillTx/>
          <a:latin typeface="+mn-lt"/>
          <a:ea typeface="+mn-ea"/>
          <a:cs typeface="+mn-cs"/>
          <a:sym typeface="Bebas Neue"/>
        </a:defRPr>
      </a:lvl2pPr>
      <a:lvl3pPr marL="0" marR="0" indent="0" algn="ctr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209" baseline="0">
          <a:ln>
            <a:noFill/>
          </a:ln>
          <a:solidFill>
            <a:srgbClr val="5E5E5E"/>
          </a:solidFill>
          <a:uFillTx/>
          <a:latin typeface="+mn-lt"/>
          <a:ea typeface="+mn-ea"/>
          <a:cs typeface="+mn-cs"/>
          <a:sym typeface="Bebas Neue"/>
        </a:defRPr>
      </a:lvl3pPr>
      <a:lvl4pPr marL="0" marR="0" indent="0" algn="ctr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209" baseline="0">
          <a:ln>
            <a:noFill/>
          </a:ln>
          <a:solidFill>
            <a:srgbClr val="5E5E5E"/>
          </a:solidFill>
          <a:uFillTx/>
          <a:latin typeface="+mn-lt"/>
          <a:ea typeface="+mn-ea"/>
          <a:cs typeface="+mn-cs"/>
          <a:sym typeface="Bebas Neue"/>
        </a:defRPr>
      </a:lvl4pPr>
      <a:lvl5pPr marL="0" marR="0" indent="0" algn="ctr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209" baseline="0">
          <a:ln>
            <a:noFill/>
          </a:ln>
          <a:solidFill>
            <a:srgbClr val="5E5E5E"/>
          </a:solidFill>
          <a:uFillTx/>
          <a:latin typeface="+mn-lt"/>
          <a:ea typeface="+mn-ea"/>
          <a:cs typeface="+mn-cs"/>
          <a:sym typeface="Bebas Neue"/>
        </a:defRPr>
      </a:lvl5pPr>
      <a:lvl6pPr marL="0" marR="0" indent="0" algn="ctr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209" baseline="0">
          <a:ln>
            <a:noFill/>
          </a:ln>
          <a:solidFill>
            <a:srgbClr val="5E5E5E"/>
          </a:solidFill>
          <a:uFillTx/>
          <a:latin typeface="+mn-lt"/>
          <a:ea typeface="+mn-ea"/>
          <a:cs typeface="+mn-cs"/>
          <a:sym typeface="Bebas Neue"/>
        </a:defRPr>
      </a:lvl6pPr>
      <a:lvl7pPr marL="0" marR="0" indent="0" algn="ctr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209" baseline="0">
          <a:ln>
            <a:noFill/>
          </a:ln>
          <a:solidFill>
            <a:srgbClr val="5E5E5E"/>
          </a:solidFill>
          <a:uFillTx/>
          <a:latin typeface="+mn-lt"/>
          <a:ea typeface="+mn-ea"/>
          <a:cs typeface="+mn-cs"/>
          <a:sym typeface="Bebas Neue"/>
        </a:defRPr>
      </a:lvl7pPr>
      <a:lvl8pPr marL="0" marR="0" indent="0" algn="ctr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209" baseline="0">
          <a:ln>
            <a:noFill/>
          </a:ln>
          <a:solidFill>
            <a:srgbClr val="5E5E5E"/>
          </a:solidFill>
          <a:uFillTx/>
          <a:latin typeface="+mn-lt"/>
          <a:ea typeface="+mn-ea"/>
          <a:cs typeface="+mn-cs"/>
          <a:sym typeface="Bebas Neue"/>
        </a:defRPr>
      </a:lvl8pPr>
      <a:lvl9pPr marL="0" marR="0" indent="0" algn="ctr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209" baseline="0">
          <a:ln>
            <a:noFill/>
          </a:ln>
          <a:solidFill>
            <a:srgbClr val="5E5E5E"/>
          </a:solidFill>
          <a:uFillTx/>
          <a:latin typeface="+mn-lt"/>
          <a:ea typeface="+mn-ea"/>
          <a:cs typeface="+mn-cs"/>
          <a:sym typeface="Bebas Neue"/>
        </a:defRPr>
      </a:lvl9pPr>
    </p:titleStyle>
    <p:bodyStyle>
      <a:lvl1pPr marL="0" marR="0" indent="0" algn="l" defTabSz="457200" rtl="0" latinLnBrk="0">
        <a:lnSpc>
          <a:spcPts val="3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5E5E5E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l" defTabSz="457200" rtl="0" latinLnBrk="0">
        <a:lnSpc>
          <a:spcPts val="3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5E5E5E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l" defTabSz="457200" rtl="0" latinLnBrk="0">
        <a:lnSpc>
          <a:spcPts val="3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5E5E5E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l" defTabSz="457200" rtl="0" latinLnBrk="0">
        <a:lnSpc>
          <a:spcPts val="3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5E5E5E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l" defTabSz="457200" rtl="0" latinLnBrk="0">
        <a:lnSpc>
          <a:spcPts val="3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5E5E5E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355600" algn="l" defTabSz="457200" rtl="0" latinLnBrk="0">
        <a:lnSpc>
          <a:spcPts val="3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5E5E5E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711200" algn="l" defTabSz="457200" rtl="0" latinLnBrk="0">
        <a:lnSpc>
          <a:spcPts val="3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5E5E5E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066800" algn="l" defTabSz="457200" rtl="0" latinLnBrk="0">
        <a:lnSpc>
          <a:spcPts val="3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5E5E5E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422400" algn="l" defTabSz="457200" rtl="0" latinLnBrk="0">
        <a:lnSpc>
          <a:spcPts val="3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5E5E5E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enioren- und ServiceZentrum…"/>
          <p:cNvSpPr txBox="1">
            <a:spLocks noGrp="1"/>
          </p:cNvSpPr>
          <p:nvPr>
            <p:ph type="ctrTitle"/>
          </p:nvPr>
        </p:nvSpPr>
        <p:spPr>
          <a:xfrm>
            <a:off x="517321" y="5172195"/>
            <a:ext cx="11970159" cy="2662686"/>
          </a:xfrm>
          <a:prstGeom prst="rect">
            <a:avLst/>
          </a:prstGeom>
        </p:spPr>
        <p:txBody>
          <a:bodyPr/>
          <a:lstStyle/>
          <a:p>
            <a:r>
              <a:t>Senioren- und ServiceZentrum</a:t>
            </a:r>
          </a:p>
          <a:p>
            <a:r>
              <a:t>Faulbach</a:t>
            </a:r>
          </a:p>
          <a:p>
            <a:r>
              <a:t>Zwischenbericht zum Gesamtkonzept</a:t>
            </a:r>
          </a:p>
          <a:p>
            <a:r>
              <a:t>13. Februar 2019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Leben im Quartier -4-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Leben im Quartier -4-</a:t>
            </a:r>
          </a:p>
        </p:txBody>
      </p:sp>
      <p:sp>
        <p:nvSpPr>
          <p:cNvPr id="73" name="Vorstellung und Besprechung der Themen…"/>
          <p:cNvSpPr txBox="1">
            <a:spLocks noGrp="1"/>
          </p:cNvSpPr>
          <p:nvPr>
            <p:ph type="body" idx="1"/>
          </p:nvPr>
        </p:nvSpPr>
        <p:spPr>
          <a:xfrm>
            <a:off x="517320" y="1697317"/>
            <a:ext cx="11970160" cy="7084105"/>
          </a:xfrm>
          <a:prstGeom prst="rect">
            <a:avLst/>
          </a:prstGeom>
        </p:spPr>
        <p:txBody>
          <a:bodyPr/>
          <a:lstStyle/>
          <a:p>
            <a:pPr algn="ctr">
              <a:defRPr sz="3500" b="1"/>
            </a:pPr>
            <a:endParaRPr/>
          </a:p>
          <a:p>
            <a:pPr algn="ctr">
              <a:defRPr sz="3500" b="1"/>
            </a:pPr>
            <a:endParaRPr/>
          </a:p>
          <a:p>
            <a:pPr algn="ctr">
              <a:defRPr sz="3500" b="1"/>
            </a:pPr>
            <a:endParaRPr/>
          </a:p>
          <a:p>
            <a:pPr algn="ctr">
              <a:defRPr sz="3500" b="1"/>
            </a:pPr>
            <a:r>
              <a:t>Vorstellung und Besprechung der Themen</a:t>
            </a:r>
          </a:p>
          <a:p>
            <a:pPr algn="ctr">
              <a:defRPr sz="3500" b="1"/>
            </a:pPr>
            <a:r>
              <a:t>Fördermöglichkeiten und Quartiersmanagement</a:t>
            </a:r>
          </a:p>
          <a:p>
            <a:pPr algn="ctr">
              <a:defRPr sz="3500" b="1"/>
            </a:pPr>
            <a:endParaRPr/>
          </a:p>
          <a:p>
            <a:pPr algn="ctr">
              <a:defRPr sz="3500" b="1"/>
            </a:pPr>
            <a:r>
              <a:t>14. Februar 2019</a:t>
            </a:r>
          </a:p>
          <a:p>
            <a:pPr algn="ctr">
              <a:defRPr sz="3500" b="1"/>
            </a:pPr>
            <a:endParaRPr/>
          </a:p>
          <a:p>
            <a:pPr algn="ctr">
              <a:defRPr sz="3500" b="1"/>
            </a:pPr>
            <a:r>
              <a:t>Arbeitsgruppe für Sozialplanung und Altersforschung</a:t>
            </a:r>
          </a:p>
          <a:p>
            <a:pPr>
              <a:lnSpc>
                <a:spcPct val="100000"/>
              </a:lnSpc>
              <a:defRPr sz="2033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>
              <a:lnSpc>
                <a:spcPct val="100000"/>
              </a:lnSpc>
              <a:defRPr sz="2033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>
              <a:lnSpc>
                <a:spcPct val="100000"/>
              </a:lnSpc>
              <a:defRPr sz="2033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>
              <a:lnSpc>
                <a:spcPct val="100000"/>
              </a:lnSpc>
              <a:defRPr sz="2033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Die AfA ist Träger der Koordinationsstelle Wohnen im Alter. Die Koordinationsstelle wird gefördert durch das Bayerische Staatsministerium für Familie, Arbeit und Soziales.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Handlungsfelder Dorferneueru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z="4000" dirty="0" err="1"/>
              <a:t>Handlungsfelder</a:t>
            </a:r>
            <a:r>
              <a:rPr sz="4000" dirty="0"/>
              <a:t> </a:t>
            </a:r>
            <a:r>
              <a:rPr sz="4000" dirty="0" err="1"/>
              <a:t>Dorferneuerung</a:t>
            </a:r>
            <a:endParaRPr sz="4000" dirty="0"/>
          </a:p>
        </p:txBody>
      </p:sp>
      <p:sp>
        <p:nvSpPr>
          <p:cNvPr id="76" name="Aus den ersten zehn Handlungsfeldern der „Maßnahmen Dorferneuerung“ wirken aus dem Projekt Senioren- und Servicezentrum fünf Themen zusammen und können somit in die Umsetzungsplanungen einfließen:…"/>
          <p:cNvSpPr txBox="1">
            <a:spLocks noGrp="1"/>
          </p:cNvSpPr>
          <p:nvPr>
            <p:ph type="body" idx="1"/>
          </p:nvPr>
        </p:nvSpPr>
        <p:spPr>
          <a:xfrm>
            <a:off x="517320" y="1697317"/>
            <a:ext cx="11970160" cy="7009245"/>
          </a:xfrm>
          <a:prstGeom prst="rect">
            <a:avLst/>
          </a:prstGeom>
        </p:spPr>
        <p:txBody>
          <a:bodyPr/>
          <a:lstStyle/>
          <a:p>
            <a:pPr>
              <a:defRPr b="1" u="sng"/>
            </a:pPr>
            <a:endParaRPr lang="de-DE" dirty="0" smtClean="0"/>
          </a:p>
          <a:p>
            <a:pPr>
              <a:defRPr b="1" u="sng"/>
            </a:pPr>
            <a:r>
              <a:rPr dirty="0" err="1" smtClean="0"/>
              <a:t>Aus</a:t>
            </a:r>
            <a:r>
              <a:rPr dirty="0" smtClean="0"/>
              <a:t> </a:t>
            </a:r>
            <a:r>
              <a:rPr dirty="0"/>
              <a:t>den </a:t>
            </a:r>
            <a:r>
              <a:rPr dirty="0" err="1"/>
              <a:t>ersten</a:t>
            </a:r>
            <a:r>
              <a:rPr dirty="0"/>
              <a:t> </a:t>
            </a:r>
            <a:r>
              <a:rPr dirty="0" err="1"/>
              <a:t>zehn</a:t>
            </a:r>
            <a:r>
              <a:rPr dirty="0"/>
              <a:t> </a:t>
            </a:r>
            <a:r>
              <a:rPr dirty="0" err="1"/>
              <a:t>Handlungsfeldern</a:t>
            </a:r>
            <a:r>
              <a:rPr dirty="0"/>
              <a:t> der „</a:t>
            </a:r>
            <a:r>
              <a:rPr dirty="0" err="1"/>
              <a:t>Maßnahmen</a:t>
            </a:r>
            <a:r>
              <a:rPr dirty="0"/>
              <a:t> </a:t>
            </a:r>
            <a:r>
              <a:rPr dirty="0" err="1"/>
              <a:t>Dorferneuerung</a:t>
            </a:r>
            <a:r>
              <a:rPr dirty="0"/>
              <a:t>“ </a:t>
            </a:r>
            <a:r>
              <a:rPr dirty="0" err="1"/>
              <a:t>wirken</a:t>
            </a:r>
            <a:r>
              <a:rPr dirty="0"/>
              <a:t> </a:t>
            </a:r>
            <a:r>
              <a:rPr dirty="0" err="1"/>
              <a:t>aus</a:t>
            </a:r>
            <a:r>
              <a:rPr dirty="0"/>
              <a:t> </a:t>
            </a:r>
            <a:r>
              <a:rPr dirty="0" err="1"/>
              <a:t>dem</a:t>
            </a:r>
            <a:r>
              <a:rPr dirty="0"/>
              <a:t> </a:t>
            </a:r>
            <a:r>
              <a:rPr dirty="0" err="1"/>
              <a:t>Projekt</a:t>
            </a:r>
            <a:r>
              <a:rPr dirty="0"/>
              <a:t> </a:t>
            </a:r>
            <a:r>
              <a:rPr dirty="0" err="1"/>
              <a:t>Senioren</a:t>
            </a:r>
            <a:r>
              <a:rPr dirty="0"/>
              <a:t>- und </a:t>
            </a:r>
            <a:r>
              <a:rPr dirty="0" err="1"/>
              <a:t>Servicezentrum</a:t>
            </a:r>
            <a:r>
              <a:rPr dirty="0"/>
              <a:t> </a:t>
            </a:r>
            <a:r>
              <a:rPr dirty="0" err="1"/>
              <a:t>fünf</a:t>
            </a:r>
            <a:r>
              <a:rPr dirty="0"/>
              <a:t> </a:t>
            </a:r>
            <a:r>
              <a:rPr dirty="0" err="1"/>
              <a:t>Themen</a:t>
            </a:r>
            <a:r>
              <a:rPr dirty="0"/>
              <a:t> </a:t>
            </a:r>
            <a:r>
              <a:rPr dirty="0" err="1"/>
              <a:t>zusammen</a:t>
            </a:r>
            <a:r>
              <a:rPr dirty="0"/>
              <a:t> und </a:t>
            </a:r>
            <a:r>
              <a:rPr dirty="0" err="1"/>
              <a:t>können</a:t>
            </a:r>
            <a:r>
              <a:rPr dirty="0"/>
              <a:t> </a:t>
            </a:r>
            <a:r>
              <a:rPr dirty="0" err="1"/>
              <a:t>somit</a:t>
            </a:r>
            <a:r>
              <a:rPr dirty="0"/>
              <a:t> in die </a:t>
            </a:r>
            <a:r>
              <a:rPr dirty="0" err="1"/>
              <a:t>Umsetzungsplanungen</a:t>
            </a:r>
            <a:r>
              <a:rPr dirty="0"/>
              <a:t> </a:t>
            </a:r>
            <a:r>
              <a:rPr dirty="0" err="1"/>
              <a:t>einfließen</a:t>
            </a:r>
            <a:r>
              <a:rPr dirty="0"/>
              <a:t>:</a:t>
            </a:r>
          </a:p>
          <a:p>
            <a:pPr>
              <a:defRPr b="1"/>
            </a:pPr>
            <a:endParaRPr dirty="0"/>
          </a:p>
          <a:p>
            <a:pPr>
              <a:defRPr u="sng"/>
            </a:pPr>
            <a:r>
              <a:rPr dirty="0" err="1"/>
              <a:t>Nr</a:t>
            </a:r>
            <a:r>
              <a:rPr dirty="0"/>
              <a:t>. ALE</a:t>
            </a:r>
          </a:p>
          <a:p>
            <a:r>
              <a:rPr dirty="0"/>
              <a:t>02 </a:t>
            </a:r>
            <a:r>
              <a:rPr dirty="0" err="1"/>
              <a:t>Sanierung</a:t>
            </a:r>
            <a:r>
              <a:rPr dirty="0"/>
              <a:t> </a:t>
            </a:r>
            <a:r>
              <a:rPr dirty="0" err="1"/>
              <a:t>Festhalle</a:t>
            </a:r>
            <a:r>
              <a:rPr dirty="0"/>
              <a:t> (</a:t>
            </a:r>
            <a:r>
              <a:rPr dirty="0" err="1"/>
              <a:t>Thema</a:t>
            </a:r>
            <a:r>
              <a:rPr dirty="0"/>
              <a:t> </a:t>
            </a:r>
            <a:r>
              <a:rPr dirty="0" err="1"/>
              <a:t>mitdenken</a:t>
            </a:r>
            <a:r>
              <a:rPr dirty="0"/>
              <a:t> und </a:t>
            </a:r>
            <a:r>
              <a:rPr dirty="0" err="1"/>
              <a:t>ggf</a:t>
            </a:r>
            <a:r>
              <a:rPr dirty="0"/>
              <a:t>. </a:t>
            </a:r>
            <a:r>
              <a:rPr dirty="0" err="1"/>
              <a:t>später</a:t>
            </a:r>
            <a:r>
              <a:rPr dirty="0"/>
              <a:t> </a:t>
            </a:r>
            <a:r>
              <a:rPr dirty="0" err="1"/>
              <a:t>umsetzen</a:t>
            </a:r>
            <a:r>
              <a:rPr dirty="0"/>
              <a:t>)</a:t>
            </a:r>
          </a:p>
          <a:p>
            <a:r>
              <a:rPr dirty="0"/>
              <a:t>03 </a:t>
            </a:r>
            <a:r>
              <a:rPr dirty="0" err="1"/>
              <a:t>Gestaltung</a:t>
            </a:r>
            <a:r>
              <a:rPr dirty="0"/>
              <a:t> </a:t>
            </a:r>
            <a:r>
              <a:rPr dirty="0" err="1"/>
              <a:t>Grüne</a:t>
            </a:r>
            <a:r>
              <a:rPr dirty="0"/>
              <a:t> </a:t>
            </a:r>
            <a:r>
              <a:rPr dirty="0" err="1"/>
              <a:t>Mitte</a:t>
            </a:r>
            <a:endParaRPr dirty="0"/>
          </a:p>
          <a:p>
            <a:r>
              <a:rPr dirty="0"/>
              <a:t>05 </a:t>
            </a:r>
            <a:r>
              <a:rPr dirty="0" err="1"/>
              <a:t>Verbindungsweg</a:t>
            </a:r>
            <a:r>
              <a:rPr dirty="0"/>
              <a:t> am Faulbach (</a:t>
            </a:r>
            <a:r>
              <a:rPr dirty="0" err="1"/>
              <a:t>vom</a:t>
            </a:r>
            <a:r>
              <a:rPr dirty="0"/>
              <a:t> Main </a:t>
            </a:r>
            <a:r>
              <a:rPr dirty="0" err="1"/>
              <a:t>bis</a:t>
            </a:r>
            <a:r>
              <a:rPr dirty="0"/>
              <a:t> </a:t>
            </a:r>
            <a:r>
              <a:rPr dirty="0" err="1"/>
              <a:t>zur</a:t>
            </a:r>
            <a:r>
              <a:rPr dirty="0"/>
              <a:t> </a:t>
            </a:r>
            <a:r>
              <a:rPr dirty="0" err="1"/>
              <a:t>Sportplatzstr</a:t>
            </a:r>
            <a:r>
              <a:rPr dirty="0"/>
              <a:t>.)</a:t>
            </a:r>
          </a:p>
          <a:p>
            <a:r>
              <a:rPr dirty="0"/>
              <a:t>09 </a:t>
            </a:r>
            <a:r>
              <a:rPr dirty="0" err="1"/>
              <a:t>Gestalterische</a:t>
            </a:r>
            <a:r>
              <a:rPr dirty="0"/>
              <a:t> </a:t>
            </a:r>
            <a:r>
              <a:rPr dirty="0" err="1"/>
              <a:t>Aufwertung</a:t>
            </a:r>
            <a:r>
              <a:rPr dirty="0"/>
              <a:t> </a:t>
            </a:r>
            <a:r>
              <a:rPr dirty="0" err="1"/>
              <a:t>Parkplatz</a:t>
            </a:r>
            <a:r>
              <a:rPr dirty="0"/>
              <a:t> </a:t>
            </a:r>
            <a:r>
              <a:rPr dirty="0" err="1"/>
              <a:t>zwischen</a:t>
            </a:r>
            <a:r>
              <a:rPr dirty="0"/>
              <a:t> </a:t>
            </a:r>
            <a:r>
              <a:rPr dirty="0" err="1"/>
              <a:t>Festhalle</a:t>
            </a:r>
            <a:r>
              <a:rPr dirty="0"/>
              <a:t> und </a:t>
            </a:r>
            <a:r>
              <a:rPr dirty="0" err="1"/>
              <a:t>Feuerwehr</a:t>
            </a:r>
            <a:endParaRPr dirty="0"/>
          </a:p>
          <a:p>
            <a:r>
              <a:rPr dirty="0"/>
              <a:t>10 </a:t>
            </a:r>
            <a:r>
              <a:rPr dirty="0" err="1"/>
              <a:t>Schaffung</a:t>
            </a:r>
            <a:r>
              <a:rPr dirty="0"/>
              <a:t> von </a:t>
            </a:r>
            <a:r>
              <a:rPr dirty="0" err="1"/>
              <a:t>stationären</a:t>
            </a:r>
            <a:r>
              <a:rPr dirty="0"/>
              <a:t> und </a:t>
            </a:r>
            <a:r>
              <a:rPr dirty="0" err="1"/>
              <a:t>ambulanten</a:t>
            </a:r>
            <a:r>
              <a:rPr dirty="0"/>
              <a:t> </a:t>
            </a:r>
            <a:r>
              <a:rPr dirty="0" err="1"/>
              <a:t>Wohnangeboten</a:t>
            </a:r>
            <a:r>
              <a:rPr dirty="0"/>
              <a:t> </a:t>
            </a:r>
            <a:r>
              <a:rPr dirty="0" err="1"/>
              <a:t>mit</a:t>
            </a:r>
            <a:r>
              <a:rPr dirty="0"/>
              <a:t> </a:t>
            </a:r>
            <a:r>
              <a:rPr dirty="0" err="1"/>
              <a:t>Betreuung</a:t>
            </a:r>
            <a:r>
              <a:rPr dirty="0"/>
              <a:t> </a:t>
            </a:r>
            <a:r>
              <a:rPr dirty="0" err="1"/>
              <a:t>für</a:t>
            </a:r>
            <a:r>
              <a:rPr dirty="0"/>
              <a:t> </a:t>
            </a:r>
            <a:r>
              <a:rPr dirty="0" err="1"/>
              <a:t>ältere</a:t>
            </a:r>
            <a:r>
              <a:rPr dirty="0"/>
              <a:t> Menschen</a:t>
            </a:r>
          </a:p>
          <a:p>
            <a:endParaRPr dirty="0"/>
          </a:p>
          <a:p>
            <a:pPr>
              <a:defRPr b="1"/>
            </a:pPr>
            <a:r>
              <a:rPr dirty="0"/>
              <a:t>Die </a:t>
            </a:r>
            <a:r>
              <a:rPr dirty="0" err="1"/>
              <a:t>Gesamtplanung</a:t>
            </a:r>
            <a:r>
              <a:rPr dirty="0"/>
              <a:t> des </a:t>
            </a:r>
            <a:r>
              <a:rPr dirty="0" err="1"/>
              <a:t>neuen</a:t>
            </a:r>
            <a:r>
              <a:rPr dirty="0"/>
              <a:t> </a:t>
            </a:r>
            <a:r>
              <a:rPr dirty="0" err="1"/>
              <a:t>Senioren</a:t>
            </a:r>
            <a:r>
              <a:rPr dirty="0"/>
              <a:t>- und </a:t>
            </a:r>
            <a:r>
              <a:rPr dirty="0" err="1"/>
              <a:t>Servicezentrums</a:t>
            </a:r>
            <a:r>
              <a:rPr dirty="0"/>
              <a:t> </a:t>
            </a:r>
            <a:r>
              <a:rPr dirty="0" err="1"/>
              <a:t>sollte</a:t>
            </a:r>
            <a:r>
              <a:rPr dirty="0"/>
              <a:t> </a:t>
            </a:r>
            <a:r>
              <a:rPr dirty="0" err="1"/>
              <a:t>daher</a:t>
            </a:r>
            <a:r>
              <a:rPr dirty="0"/>
              <a:t> </a:t>
            </a:r>
            <a:r>
              <a:rPr dirty="0" err="1"/>
              <a:t>diese</a:t>
            </a:r>
            <a:r>
              <a:rPr dirty="0"/>
              <a:t> </a:t>
            </a:r>
            <a:r>
              <a:rPr dirty="0" err="1"/>
              <a:t>Punkte</a:t>
            </a:r>
            <a:r>
              <a:rPr dirty="0"/>
              <a:t> in die </a:t>
            </a:r>
            <a:r>
              <a:rPr dirty="0" err="1"/>
              <a:t>Planungen</a:t>
            </a:r>
            <a:r>
              <a:rPr dirty="0"/>
              <a:t> und </a:t>
            </a:r>
            <a:r>
              <a:rPr dirty="0" err="1"/>
              <a:t>Überlegungen</a:t>
            </a:r>
            <a:r>
              <a:rPr dirty="0"/>
              <a:t> </a:t>
            </a:r>
            <a:r>
              <a:rPr dirty="0" err="1"/>
              <a:t>einbeziehen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Konzeptbausteine im Überblic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z="4000" dirty="0" err="1"/>
              <a:t>Konzeptbausteine</a:t>
            </a:r>
            <a:r>
              <a:rPr sz="4000" dirty="0"/>
              <a:t> </a:t>
            </a:r>
            <a:r>
              <a:rPr sz="4000" dirty="0" err="1"/>
              <a:t>im</a:t>
            </a:r>
            <a:r>
              <a:rPr dirty="0"/>
              <a:t> </a:t>
            </a:r>
            <a:r>
              <a:rPr sz="4000" dirty="0" err="1"/>
              <a:t>Überblick</a:t>
            </a:r>
            <a:endParaRPr sz="4000" dirty="0"/>
          </a:p>
        </p:txBody>
      </p:sp>
      <p:sp>
        <p:nvSpPr>
          <p:cNvPr id="79" name="Text"/>
          <p:cNvSpPr txBox="1">
            <a:spLocks noGrp="1"/>
          </p:cNvSpPr>
          <p:nvPr>
            <p:ph type="body" idx="1"/>
          </p:nvPr>
        </p:nvSpPr>
        <p:spPr>
          <a:xfrm>
            <a:off x="517320" y="1571707"/>
            <a:ext cx="11970160" cy="7348827"/>
          </a:xfrm>
          <a:prstGeom prst="rect">
            <a:avLst/>
          </a:prstGeom>
        </p:spPr>
        <p:txBody>
          <a:bodyPr/>
          <a:lstStyle/>
          <a:p>
            <a:pPr defTabSz="449580">
              <a:lnSpc>
                <a:spcPct val="115000"/>
              </a:lnSpc>
              <a:spcBef>
                <a:spcPts val="1000"/>
              </a:spcBef>
              <a:defRPr sz="11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80" name="2019-02-13 Überblick Konzeptbausteine.pdf" descr="2019-02-13 Überblick Konzeptbaustein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5440" y="1274549"/>
            <a:ext cx="12821635" cy="7021887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Ihre Fragen und Anregunge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Ihre Fragen und Anregungen</a:t>
            </a:r>
          </a:p>
        </p:txBody>
      </p:sp>
      <p:sp>
        <p:nvSpPr>
          <p:cNvPr id="83" name="Fragen:…"/>
          <p:cNvSpPr txBox="1">
            <a:spLocks noGrp="1"/>
          </p:cNvSpPr>
          <p:nvPr>
            <p:ph type="body" idx="1"/>
          </p:nvPr>
        </p:nvSpPr>
        <p:spPr>
          <a:xfrm>
            <a:off x="517320" y="1697318"/>
            <a:ext cx="11970160" cy="7035785"/>
          </a:xfrm>
          <a:prstGeom prst="rect">
            <a:avLst/>
          </a:prstGeom>
        </p:spPr>
        <p:txBody>
          <a:bodyPr/>
          <a:lstStyle/>
          <a:p>
            <a:r>
              <a:t>Fragen:</a:t>
            </a:r>
          </a:p>
          <a:p>
            <a:r>
              <a:t>…</a:t>
            </a:r>
          </a:p>
          <a:p>
            <a:r>
              <a:t>…</a:t>
            </a:r>
          </a:p>
          <a:p>
            <a:r>
              <a:t>…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r>
              <a:t>Anregungen:</a:t>
            </a:r>
          </a:p>
          <a:p>
            <a:r>
              <a:t>…</a:t>
            </a:r>
          </a:p>
          <a:p>
            <a:r>
              <a:t>…</a:t>
            </a:r>
          </a:p>
          <a:p>
            <a:r>
              <a:t>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Danke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Danke…</a:t>
            </a:r>
          </a:p>
        </p:txBody>
      </p:sp>
      <p:sp>
        <p:nvSpPr>
          <p:cNvPr id="86" name="Vielen Dank für Ihre Aufmerksamkeit,…"/>
          <p:cNvSpPr txBox="1">
            <a:spLocks noGrp="1"/>
          </p:cNvSpPr>
          <p:nvPr>
            <p:ph type="body" idx="1"/>
          </p:nvPr>
        </p:nvSpPr>
        <p:spPr>
          <a:xfrm>
            <a:off x="517320" y="1697317"/>
            <a:ext cx="11970160" cy="7083163"/>
          </a:xfrm>
          <a:prstGeom prst="rect">
            <a:avLst/>
          </a:prstGeom>
        </p:spPr>
        <p:txBody>
          <a:bodyPr/>
          <a:lstStyle/>
          <a:p>
            <a:pPr algn="ctr">
              <a:defRPr sz="3800" b="1"/>
            </a:pPr>
            <a:endParaRPr/>
          </a:p>
          <a:p>
            <a:pPr algn="ctr">
              <a:defRPr sz="3800" b="1"/>
            </a:pPr>
            <a:endParaRPr/>
          </a:p>
          <a:p>
            <a:pPr algn="ctr">
              <a:defRPr sz="3800" b="1"/>
            </a:pPr>
            <a:endParaRPr/>
          </a:p>
          <a:p>
            <a:pPr algn="ctr">
              <a:defRPr sz="3800" b="1"/>
            </a:pPr>
            <a:endParaRPr/>
          </a:p>
          <a:p>
            <a:pPr algn="ctr">
              <a:defRPr sz="3800" b="1"/>
            </a:pPr>
            <a:endParaRPr/>
          </a:p>
          <a:p>
            <a:pPr algn="ctr">
              <a:defRPr sz="3800" b="1"/>
            </a:pPr>
            <a:r>
              <a:t>Vielen Dank für Ihre Aufmerksamkeit,</a:t>
            </a:r>
          </a:p>
          <a:p>
            <a:pPr algn="ctr">
              <a:defRPr sz="3800" b="1"/>
            </a:pPr>
            <a:r>
              <a:t>Ihre Mitarbeit und Ihr Vertrauen</a:t>
            </a:r>
          </a:p>
          <a:p>
            <a:pPr algn="ctr">
              <a:defRPr sz="3800" b="1"/>
            </a:pPr>
            <a:endParaRPr/>
          </a:p>
          <a:p>
            <a:pPr algn="ctr">
              <a:defRPr sz="3800" b="1"/>
            </a:pPr>
            <a:endParaRPr/>
          </a:p>
          <a:p>
            <a:pPr algn="ctr">
              <a:defRPr sz="3800" b="1"/>
            </a:pPr>
            <a:endParaRPr/>
          </a:p>
          <a:p>
            <a:pPr algn="ctr">
              <a:defRPr sz="3800" b="1"/>
            </a:pPr>
            <a:r>
              <a:t>Joachim Roth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Ziele des Projekt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Ziele des Projektes</a:t>
            </a:r>
          </a:p>
        </p:txBody>
      </p:sp>
      <p:sp>
        <p:nvSpPr>
          <p:cNvPr id="47" name="1. Barrierefreies Wohnen im Alter…"/>
          <p:cNvSpPr txBox="1">
            <a:spLocks noGrp="1"/>
          </p:cNvSpPr>
          <p:nvPr>
            <p:ph type="body" idx="1"/>
          </p:nvPr>
        </p:nvSpPr>
        <p:spPr>
          <a:xfrm>
            <a:off x="517320" y="1697317"/>
            <a:ext cx="11970160" cy="7022937"/>
          </a:xfrm>
          <a:prstGeom prst="rect">
            <a:avLst/>
          </a:prstGeom>
        </p:spPr>
        <p:txBody>
          <a:bodyPr/>
          <a:lstStyle/>
          <a:p>
            <a:pPr>
              <a:defRPr sz="2500" b="1"/>
            </a:pPr>
            <a:endParaRPr/>
          </a:p>
          <a:p>
            <a:pPr>
              <a:defRPr sz="2500" b="1"/>
            </a:pPr>
            <a:endParaRPr/>
          </a:p>
          <a:p>
            <a:pPr>
              <a:defRPr sz="2500" b="1"/>
            </a:pPr>
            <a:r>
              <a:t>1. Barrierefreies Wohnen im Alter</a:t>
            </a:r>
          </a:p>
          <a:p>
            <a:pPr>
              <a:defRPr sz="2500" b="1"/>
            </a:pPr>
            <a:endParaRPr/>
          </a:p>
          <a:p>
            <a:pPr>
              <a:defRPr sz="2500" b="1"/>
            </a:pPr>
            <a:r>
              <a:t>2. Pflegerische Versorgung vor Ort</a:t>
            </a:r>
          </a:p>
          <a:p>
            <a:pPr>
              <a:defRPr sz="2500" b="1"/>
            </a:pPr>
            <a:endParaRPr/>
          </a:p>
          <a:p>
            <a:pPr>
              <a:defRPr sz="2500" b="1"/>
            </a:pPr>
            <a:r>
              <a:t>3. Gemeinsam statt einsam</a:t>
            </a:r>
          </a:p>
          <a:p>
            <a:pPr>
              <a:defRPr sz="2500" b="1"/>
            </a:pPr>
            <a:endParaRPr/>
          </a:p>
          <a:p>
            <a:pPr>
              <a:defRPr sz="2500" b="1"/>
            </a:pPr>
            <a:r>
              <a:t>3. Leben im Quartier</a:t>
            </a:r>
          </a:p>
          <a:p>
            <a:pPr>
              <a:defRPr sz="2500" b="1"/>
            </a:pPr>
            <a:endParaRPr/>
          </a:p>
          <a:p>
            <a:pPr>
              <a:defRPr sz="2500" b="1"/>
            </a:pPr>
            <a:r>
              <a:t>4. Handlungsfelder aus der Dorferneuerung</a:t>
            </a:r>
          </a:p>
          <a:p>
            <a:pPr>
              <a:defRPr sz="2500" b="1"/>
            </a:pPr>
            <a:endParaRPr/>
          </a:p>
          <a:p>
            <a:pPr>
              <a:defRPr sz="2500" b="1"/>
            </a:pPr>
            <a:r>
              <a:t>5. Überblick aller Konzeptbausteine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Barrierefreies Wohnen im Alt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z="4000" dirty="0" err="1"/>
              <a:t>Barrierefreies</a:t>
            </a:r>
            <a:r>
              <a:rPr dirty="0"/>
              <a:t> </a:t>
            </a:r>
            <a:r>
              <a:rPr sz="4000" dirty="0" err="1"/>
              <a:t>Wohnen</a:t>
            </a:r>
            <a:r>
              <a:rPr sz="4000" dirty="0"/>
              <a:t> </a:t>
            </a:r>
            <a:r>
              <a:rPr sz="4000" dirty="0" err="1"/>
              <a:t>im</a:t>
            </a:r>
            <a:r>
              <a:rPr sz="4000" dirty="0"/>
              <a:t> Alter</a:t>
            </a:r>
          </a:p>
        </p:txBody>
      </p:sp>
      <p:sp>
        <p:nvSpPr>
          <p:cNvPr id="50" name="Betreutes Wohnen / Service Wohnen…"/>
          <p:cNvSpPr txBox="1">
            <a:spLocks noGrp="1"/>
          </p:cNvSpPr>
          <p:nvPr>
            <p:ph type="body" idx="1"/>
          </p:nvPr>
        </p:nvSpPr>
        <p:spPr>
          <a:xfrm>
            <a:off x="517320" y="1697318"/>
            <a:ext cx="11970160" cy="722321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 b="1"/>
            </a:pPr>
            <a:r>
              <a:rPr dirty="0" err="1"/>
              <a:t>Betreutes</a:t>
            </a:r>
            <a:r>
              <a:rPr dirty="0"/>
              <a:t> </a:t>
            </a:r>
            <a:r>
              <a:rPr dirty="0" err="1"/>
              <a:t>Wohnen</a:t>
            </a:r>
            <a:r>
              <a:rPr dirty="0"/>
              <a:t> / Service </a:t>
            </a:r>
            <a:r>
              <a:rPr dirty="0" err="1"/>
              <a:t>Wohnen</a:t>
            </a:r>
            <a:endParaRPr dirty="0"/>
          </a:p>
          <a:p>
            <a:pPr marL="228600" indent="-228600">
              <a:lnSpc>
                <a:spcPct val="100000"/>
              </a:lnSpc>
              <a:buSzPct val="100000"/>
              <a:buChar char="•"/>
            </a:pPr>
            <a:r>
              <a:rPr dirty="0"/>
              <a:t>12-15 </a:t>
            </a:r>
            <a:r>
              <a:rPr dirty="0" err="1"/>
              <a:t>barrierefreie</a:t>
            </a:r>
            <a:r>
              <a:rPr dirty="0"/>
              <a:t> </a:t>
            </a:r>
            <a:r>
              <a:rPr dirty="0" err="1"/>
              <a:t>Eigentumswohnungen</a:t>
            </a:r>
            <a:r>
              <a:rPr dirty="0"/>
              <a:t> (DIN 18040-2) </a:t>
            </a:r>
            <a:r>
              <a:rPr dirty="0" err="1"/>
              <a:t>zum</a:t>
            </a:r>
            <a:r>
              <a:rPr dirty="0"/>
              <a:t> </a:t>
            </a:r>
            <a:r>
              <a:rPr dirty="0" err="1"/>
              <a:t>Kauf</a:t>
            </a:r>
            <a:r>
              <a:rPr dirty="0"/>
              <a:t> </a:t>
            </a:r>
            <a:r>
              <a:rPr dirty="0" err="1"/>
              <a:t>oder</a:t>
            </a:r>
            <a:r>
              <a:rPr dirty="0"/>
              <a:t> </a:t>
            </a:r>
            <a:r>
              <a:rPr dirty="0" err="1"/>
              <a:t>zur</a:t>
            </a:r>
            <a:r>
              <a:rPr dirty="0"/>
              <a:t> </a:t>
            </a:r>
            <a:r>
              <a:rPr dirty="0" err="1"/>
              <a:t>Miete</a:t>
            </a:r>
            <a:endParaRPr dirty="0"/>
          </a:p>
          <a:p>
            <a:pPr marL="228600" indent="-228600">
              <a:lnSpc>
                <a:spcPct val="100000"/>
              </a:lnSpc>
              <a:buSzPct val="100000"/>
              <a:buChar char="•"/>
            </a:pPr>
            <a:r>
              <a:rPr dirty="0" err="1"/>
              <a:t>Bewohner</a:t>
            </a:r>
            <a:r>
              <a:rPr dirty="0"/>
              <a:t>: 50 Plus</a:t>
            </a:r>
          </a:p>
          <a:p>
            <a:pPr marL="228600" indent="-228600">
              <a:lnSpc>
                <a:spcPct val="100000"/>
              </a:lnSpc>
              <a:buSzPct val="100000"/>
              <a:buChar char="•"/>
            </a:pPr>
            <a:r>
              <a:rPr dirty="0" err="1"/>
              <a:t>Käufer</a:t>
            </a:r>
            <a:r>
              <a:rPr dirty="0"/>
              <a:t>: </a:t>
            </a:r>
            <a:r>
              <a:rPr dirty="0" err="1"/>
              <a:t>jedermann</a:t>
            </a:r>
            <a:endParaRPr dirty="0"/>
          </a:p>
          <a:p>
            <a:pPr marL="228600" indent="-228600">
              <a:lnSpc>
                <a:spcPct val="100000"/>
              </a:lnSpc>
              <a:buSzPct val="100000"/>
              <a:buChar char="•"/>
            </a:pPr>
            <a:r>
              <a:rPr dirty="0" err="1"/>
              <a:t>mit</a:t>
            </a:r>
            <a:r>
              <a:rPr dirty="0"/>
              <a:t> </a:t>
            </a:r>
            <a:r>
              <a:rPr dirty="0" err="1"/>
              <a:t>oder</a:t>
            </a:r>
            <a:r>
              <a:rPr dirty="0"/>
              <a:t> </a:t>
            </a:r>
            <a:r>
              <a:rPr dirty="0" err="1"/>
              <a:t>ohne</a:t>
            </a:r>
            <a:r>
              <a:rPr dirty="0"/>
              <a:t> </a:t>
            </a:r>
            <a:r>
              <a:rPr dirty="0" err="1"/>
              <a:t>Betreuungs</a:t>
            </a:r>
            <a:r>
              <a:rPr dirty="0"/>
              <a:t>- und </a:t>
            </a:r>
            <a:r>
              <a:rPr dirty="0" err="1"/>
              <a:t>Servicevertrag</a:t>
            </a:r>
            <a:r>
              <a:rPr dirty="0"/>
              <a:t> (</a:t>
            </a:r>
            <a:r>
              <a:rPr dirty="0" err="1"/>
              <a:t>Servicepauschale</a:t>
            </a:r>
            <a:r>
              <a:rPr dirty="0"/>
              <a:t>) </a:t>
            </a:r>
            <a:r>
              <a:rPr dirty="0" err="1"/>
              <a:t>möglich</a:t>
            </a:r>
            <a:endParaRPr dirty="0"/>
          </a:p>
          <a:p>
            <a:pPr marL="228600" indent="-228600">
              <a:lnSpc>
                <a:spcPct val="100000"/>
              </a:lnSpc>
              <a:buSzPct val="100000"/>
              <a:buChar char="•"/>
            </a:pPr>
            <a:r>
              <a:rPr dirty="0"/>
              <a:t>div. </a:t>
            </a:r>
            <a:r>
              <a:rPr dirty="0" err="1"/>
              <a:t>ambulante</a:t>
            </a:r>
            <a:r>
              <a:rPr dirty="0"/>
              <a:t> </a:t>
            </a:r>
            <a:r>
              <a:rPr dirty="0" err="1"/>
              <a:t>Dienste</a:t>
            </a:r>
            <a:r>
              <a:rPr dirty="0"/>
              <a:t> </a:t>
            </a:r>
            <a:r>
              <a:rPr dirty="0" err="1"/>
              <a:t>sind</a:t>
            </a:r>
            <a:r>
              <a:rPr dirty="0"/>
              <a:t> </a:t>
            </a:r>
            <a:r>
              <a:rPr dirty="0" err="1"/>
              <a:t>bereit</a:t>
            </a:r>
            <a:r>
              <a:rPr dirty="0"/>
              <a:t> </a:t>
            </a:r>
            <a:r>
              <a:rPr dirty="0" err="1"/>
              <a:t>eine</a:t>
            </a:r>
            <a:r>
              <a:rPr dirty="0"/>
              <a:t> </a:t>
            </a:r>
            <a:r>
              <a:rPr dirty="0" err="1"/>
              <a:t>Betreuungsträgerschaft</a:t>
            </a:r>
            <a:r>
              <a:rPr dirty="0"/>
              <a:t> </a:t>
            </a:r>
            <a:r>
              <a:rPr dirty="0" err="1"/>
              <a:t>zu</a:t>
            </a:r>
            <a:r>
              <a:rPr dirty="0"/>
              <a:t> </a:t>
            </a:r>
            <a:r>
              <a:rPr dirty="0" err="1"/>
              <a:t>übernehmen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dirty="0" err="1"/>
              <a:t>Derzeit</a:t>
            </a:r>
            <a:r>
              <a:rPr dirty="0"/>
              <a:t> </a:t>
            </a:r>
            <a:r>
              <a:rPr dirty="0" err="1"/>
              <a:t>laufen</a:t>
            </a:r>
            <a:r>
              <a:rPr dirty="0"/>
              <a:t> die </a:t>
            </a:r>
            <a:r>
              <a:rPr dirty="0" err="1"/>
              <a:t>Gespräche</a:t>
            </a:r>
            <a:r>
              <a:rPr dirty="0"/>
              <a:t> </a:t>
            </a:r>
            <a:r>
              <a:rPr dirty="0" err="1"/>
              <a:t>über</a:t>
            </a:r>
            <a:r>
              <a:rPr dirty="0"/>
              <a:t> den </a:t>
            </a:r>
            <a:r>
              <a:rPr dirty="0" err="1"/>
              <a:t>Wohnungs</a:t>
            </a:r>
            <a:r>
              <a:rPr dirty="0"/>
              <a:t>- und </a:t>
            </a:r>
            <a:r>
              <a:rPr dirty="0" err="1"/>
              <a:t>Betreuungs</a:t>
            </a:r>
            <a:r>
              <a:rPr dirty="0"/>
              <a:t>-Mix. </a:t>
            </a:r>
            <a:r>
              <a:rPr dirty="0" err="1"/>
              <a:t>Wir</a:t>
            </a:r>
            <a:r>
              <a:rPr dirty="0"/>
              <a:t> </a:t>
            </a:r>
            <a:r>
              <a:rPr dirty="0" err="1"/>
              <a:t>prüfen</a:t>
            </a:r>
            <a:r>
              <a:rPr dirty="0"/>
              <a:t> </a:t>
            </a:r>
            <a:r>
              <a:rPr dirty="0" err="1"/>
              <a:t>dabei</a:t>
            </a:r>
            <a:r>
              <a:rPr dirty="0"/>
              <a:t> </a:t>
            </a:r>
            <a:r>
              <a:rPr dirty="0" err="1"/>
              <a:t>auch</a:t>
            </a:r>
            <a:r>
              <a:rPr dirty="0"/>
              <a:t>, </a:t>
            </a:r>
            <a:r>
              <a:rPr dirty="0" err="1"/>
              <a:t>ob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b="1" dirty="0" err="1"/>
              <a:t>Pflege</a:t>
            </a:r>
            <a:r>
              <a:rPr b="1" dirty="0"/>
              <a:t> </a:t>
            </a:r>
            <a:r>
              <a:rPr b="1" dirty="0" err="1"/>
              <a:t>Wohnen</a:t>
            </a:r>
            <a:r>
              <a:rPr b="1" dirty="0"/>
              <a:t> (</a:t>
            </a:r>
            <a:r>
              <a:rPr b="1" dirty="0" err="1"/>
              <a:t>barrierefrei</a:t>
            </a:r>
            <a:r>
              <a:rPr b="1" dirty="0"/>
              <a:t>) </a:t>
            </a:r>
            <a:r>
              <a:rPr dirty="0"/>
              <a:t>—&gt; </a:t>
            </a:r>
            <a:r>
              <a:rPr dirty="0" err="1"/>
              <a:t>nur</a:t>
            </a:r>
            <a:r>
              <a:rPr dirty="0"/>
              <a:t> </a:t>
            </a:r>
            <a:r>
              <a:rPr dirty="0" err="1"/>
              <a:t>sinnvoll</a:t>
            </a:r>
            <a:r>
              <a:rPr dirty="0"/>
              <a:t>, </a:t>
            </a:r>
            <a:r>
              <a:rPr dirty="0" err="1"/>
              <a:t>wenn</a:t>
            </a:r>
            <a:r>
              <a:rPr dirty="0"/>
              <a:t> </a:t>
            </a:r>
            <a:r>
              <a:rPr dirty="0" err="1"/>
              <a:t>keine</a:t>
            </a:r>
            <a:r>
              <a:rPr dirty="0"/>
              <a:t> </a:t>
            </a:r>
            <a:r>
              <a:rPr dirty="0" err="1"/>
              <a:t>amb</a:t>
            </a:r>
            <a:r>
              <a:rPr dirty="0"/>
              <a:t>. </a:t>
            </a:r>
            <a:r>
              <a:rPr dirty="0" err="1"/>
              <a:t>betr</a:t>
            </a:r>
            <a:r>
              <a:rPr dirty="0"/>
              <a:t>. WG </a:t>
            </a:r>
            <a:r>
              <a:rPr dirty="0" err="1"/>
              <a:t>möglich</a:t>
            </a:r>
            <a:r>
              <a:rPr dirty="0"/>
              <a:t> </a:t>
            </a:r>
            <a:r>
              <a:rPr dirty="0" err="1"/>
              <a:t>ist</a:t>
            </a:r>
            <a:endParaRPr b="1" dirty="0"/>
          </a:p>
          <a:p>
            <a:pPr marL="228600" indent="-228600">
              <a:lnSpc>
                <a:spcPct val="100000"/>
              </a:lnSpc>
              <a:buSzPct val="100000"/>
              <a:buChar char="•"/>
            </a:pPr>
            <a:r>
              <a:rPr dirty="0" err="1"/>
              <a:t>nur</a:t>
            </a:r>
            <a:r>
              <a:rPr dirty="0"/>
              <a:t> </a:t>
            </a:r>
            <a:r>
              <a:rPr dirty="0" err="1"/>
              <a:t>für</a:t>
            </a:r>
            <a:r>
              <a:rPr dirty="0"/>
              <a:t> Menschen </a:t>
            </a:r>
            <a:r>
              <a:rPr dirty="0" err="1"/>
              <a:t>mit</a:t>
            </a:r>
            <a:r>
              <a:rPr dirty="0"/>
              <a:t> </a:t>
            </a:r>
            <a:r>
              <a:rPr dirty="0" err="1"/>
              <a:t>Pflegegraden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defRPr b="1"/>
            </a:pPr>
            <a:r>
              <a:rPr dirty="0" err="1"/>
              <a:t>Mehrgenerationen</a:t>
            </a:r>
            <a:r>
              <a:rPr dirty="0"/>
              <a:t> </a:t>
            </a:r>
            <a:r>
              <a:rPr dirty="0" err="1"/>
              <a:t>Wohnen</a:t>
            </a:r>
            <a:r>
              <a:rPr dirty="0"/>
              <a:t> (</a:t>
            </a:r>
            <a:r>
              <a:rPr dirty="0" err="1"/>
              <a:t>barrierefrei</a:t>
            </a:r>
            <a:r>
              <a:rPr dirty="0"/>
              <a:t>)</a:t>
            </a:r>
          </a:p>
          <a:p>
            <a:pPr marL="228600" indent="-228600">
              <a:lnSpc>
                <a:spcPct val="100000"/>
              </a:lnSpc>
              <a:buSzPct val="100000"/>
              <a:buChar char="•"/>
            </a:pPr>
            <a:r>
              <a:rPr dirty="0" err="1"/>
              <a:t>Bewohner</a:t>
            </a:r>
            <a:r>
              <a:rPr dirty="0"/>
              <a:t>: </a:t>
            </a:r>
            <a:r>
              <a:rPr dirty="0" err="1"/>
              <a:t>alle</a:t>
            </a:r>
            <a:r>
              <a:rPr dirty="0"/>
              <a:t> </a:t>
            </a:r>
            <a:r>
              <a:rPr dirty="0" err="1"/>
              <a:t>Generationen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defRPr b="1"/>
            </a:pPr>
            <a:r>
              <a:rPr dirty="0" err="1"/>
              <a:t>Mischform</a:t>
            </a:r>
            <a:r>
              <a:rPr dirty="0"/>
              <a:t> </a:t>
            </a:r>
            <a:r>
              <a:rPr dirty="0" err="1"/>
              <a:t>aus</a:t>
            </a:r>
            <a:r>
              <a:rPr dirty="0"/>
              <a:t> </a:t>
            </a:r>
            <a:r>
              <a:rPr dirty="0" err="1"/>
              <a:t>Betreutem</a:t>
            </a:r>
            <a:r>
              <a:rPr dirty="0"/>
              <a:t> </a:t>
            </a:r>
            <a:r>
              <a:rPr dirty="0" err="1"/>
              <a:t>Wohnen</a:t>
            </a:r>
            <a:r>
              <a:rPr dirty="0"/>
              <a:t>/Service </a:t>
            </a:r>
            <a:r>
              <a:rPr dirty="0" err="1"/>
              <a:t>Wohnen</a:t>
            </a:r>
            <a:r>
              <a:rPr dirty="0"/>
              <a:t>/</a:t>
            </a:r>
            <a:r>
              <a:rPr dirty="0" err="1"/>
              <a:t>Pflege</a:t>
            </a:r>
            <a:r>
              <a:rPr dirty="0"/>
              <a:t> </a:t>
            </a:r>
            <a:r>
              <a:rPr dirty="0" err="1"/>
              <a:t>Wohnen</a:t>
            </a:r>
            <a:r>
              <a:rPr dirty="0"/>
              <a:t>/</a:t>
            </a:r>
            <a:r>
              <a:rPr dirty="0" err="1"/>
              <a:t>Generationen</a:t>
            </a:r>
            <a:r>
              <a:rPr dirty="0"/>
              <a:t> </a:t>
            </a:r>
            <a:r>
              <a:rPr dirty="0" err="1"/>
              <a:t>Wohnen</a:t>
            </a:r>
            <a:endParaRPr dirty="0"/>
          </a:p>
          <a:p>
            <a:pPr>
              <a:lnSpc>
                <a:spcPct val="100000"/>
              </a:lnSpc>
              <a:defRPr b="1"/>
            </a:pPr>
            <a:endParaRPr dirty="0"/>
          </a:p>
          <a:p>
            <a:pPr>
              <a:lnSpc>
                <a:spcPct val="100000"/>
              </a:lnSpc>
            </a:pPr>
            <a:r>
              <a:rPr dirty="0" err="1"/>
              <a:t>planerisch</a:t>
            </a:r>
            <a:r>
              <a:rPr dirty="0"/>
              <a:t> und </a:t>
            </a:r>
            <a:r>
              <a:rPr dirty="0" err="1"/>
              <a:t>wirtschaftlich</a:t>
            </a:r>
            <a:r>
              <a:rPr dirty="0"/>
              <a:t> </a:t>
            </a:r>
            <a:r>
              <a:rPr dirty="0" err="1"/>
              <a:t>umsetzbar</a:t>
            </a:r>
            <a:r>
              <a:rPr dirty="0"/>
              <a:t> </a:t>
            </a:r>
            <a:r>
              <a:rPr dirty="0" err="1"/>
              <a:t>sind</a:t>
            </a:r>
            <a:r>
              <a:rPr dirty="0"/>
              <a:t>.</a:t>
            </a: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Clr>
                <a:srgbClr val="5E5E5E"/>
              </a:buClr>
            </a:pPr>
            <a:r>
              <a:rPr dirty="0"/>
              <a:t>In </a:t>
            </a:r>
            <a:r>
              <a:rPr dirty="0" err="1"/>
              <a:t>Abhängigkeit</a:t>
            </a:r>
            <a:r>
              <a:rPr dirty="0"/>
              <a:t> der </a:t>
            </a:r>
            <a:r>
              <a:rPr dirty="0" err="1"/>
              <a:t>Gesprächsergebnisse</a:t>
            </a:r>
            <a:r>
              <a:rPr dirty="0"/>
              <a:t>/</a:t>
            </a:r>
            <a:r>
              <a:rPr dirty="0" err="1"/>
              <a:t>Wirtschaftlichkeiten</a:t>
            </a:r>
            <a:r>
              <a:rPr dirty="0"/>
              <a:t> </a:t>
            </a:r>
            <a:r>
              <a:rPr dirty="0" err="1"/>
              <a:t>mit</a:t>
            </a:r>
            <a:r>
              <a:rPr dirty="0"/>
              <a:t> den </a:t>
            </a:r>
            <a:r>
              <a:rPr dirty="0" err="1"/>
              <a:t>ambulanten</a:t>
            </a:r>
            <a:r>
              <a:rPr dirty="0"/>
              <a:t> </a:t>
            </a:r>
            <a:r>
              <a:rPr dirty="0" err="1"/>
              <a:t>Diensten</a:t>
            </a:r>
            <a:r>
              <a:rPr dirty="0"/>
              <a:t> und den </a:t>
            </a:r>
            <a:r>
              <a:rPr dirty="0" err="1"/>
              <a:t>Erkenntnissen</a:t>
            </a:r>
            <a:r>
              <a:rPr dirty="0"/>
              <a:t> </a:t>
            </a:r>
            <a:r>
              <a:rPr dirty="0" err="1"/>
              <a:t>aus</a:t>
            </a:r>
            <a:r>
              <a:rPr dirty="0"/>
              <a:t> der </a:t>
            </a:r>
            <a:r>
              <a:rPr dirty="0" err="1"/>
              <a:t>Machbarkeitsanalyse</a:t>
            </a:r>
            <a:r>
              <a:rPr dirty="0"/>
              <a:t> </a:t>
            </a:r>
            <a:r>
              <a:rPr dirty="0" err="1"/>
              <a:t>mit</a:t>
            </a:r>
            <a:r>
              <a:rPr dirty="0"/>
              <a:t> </a:t>
            </a:r>
            <a:r>
              <a:rPr dirty="0" err="1"/>
              <a:t>dem</a:t>
            </a:r>
            <a:r>
              <a:rPr dirty="0"/>
              <a:t> </a:t>
            </a:r>
            <a:r>
              <a:rPr dirty="0" err="1"/>
              <a:t>Architekturbüro</a:t>
            </a:r>
            <a:r>
              <a:rPr dirty="0"/>
              <a:t> </a:t>
            </a:r>
            <a:r>
              <a:rPr dirty="0" err="1"/>
              <a:t>kann</a:t>
            </a:r>
            <a:r>
              <a:rPr dirty="0"/>
              <a:t> </a:t>
            </a:r>
            <a:r>
              <a:rPr dirty="0" err="1"/>
              <a:t>dann</a:t>
            </a:r>
            <a:r>
              <a:rPr dirty="0"/>
              <a:t> die </a:t>
            </a:r>
            <a:r>
              <a:rPr dirty="0" err="1"/>
              <a:t>Entscheidung</a:t>
            </a:r>
            <a:r>
              <a:rPr dirty="0"/>
              <a:t> </a:t>
            </a:r>
            <a:r>
              <a:rPr dirty="0" err="1"/>
              <a:t>über</a:t>
            </a:r>
            <a:r>
              <a:rPr dirty="0"/>
              <a:t> den </a:t>
            </a:r>
            <a:r>
              <a:rPr dirty="0" err="1"/>
              <a:t>Wohnungsmix</a:t>
            </a:r>
            <a:r>
              <a:rPr dirty="0"/>
              <a:t> </a:t>
            </a:r>
            <a:r>
              <a:rPr dirty="0" err="1"/>
              <a:t>getroffen</a:t>
            </a:r>
            <a:r>
              <a:rPr dirty="0"/>
              <a:t> </a:t>
            </a:r>
            <a:r>
              <a:rPr dirty="0" err="1"/>
              <a:t>werden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flegerische Versorgung vor Or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Pflegerische</a:t>
            </a:r>
            <a:r>
              <a:rPr dirty="0"/>
              <a:t> </a:t>
            </a:r>
            <a:r>
              <a:rPr dirty="0" err="1"/>
              <a:t>Versorgung</a:t>
            </a:r>
            <a:r>
              <a:rPr dirty="0"/>
              <a:t> </a:t>
            </a:r>
            <a:r>
              <a:rPr dirty="0" err="1"/>
              <a:t>vor</a:t>
            </a:r>
            <a:r>
              <a:rPr dirty="0"/>
              <a:t> Ort</a:t>
            </a:r>
          </a:p>
        </p:txBody>
      </p:sp>
      <p:sp>
        <p:nvSpPr>
          <p:cNvPr id="53" name="Ambulant betreute Wohngemeinschaft…"/>
          <p:cNvSpPr txBox="1">
            <a:spLocks noGrp="1"/>
          </p:cNvSpPr>
          <p:nvPr>
            <p:ph type="body" idx="1"/>
          </p:nvPr>
        </p:nvSpPr>
        <p:spPr>
          <a:xfrm>
            <a:off x="525736" y="1708448"/>
            <a:ext cx="11970161" cy="73205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 sz="1800" b="1"/>
            </a:pPr>
            <a:endParaRPr lang="de-DE" dirty="0" smtClean="0"/>
          </a:p>
          <a:p>
            <a:pPr>
              <a:lnSpc>
                <a:spcPct val="100000"/>
              </a:lnSpc>
              <a:defRPr sz="1800" b="1"/>
            </a:pPr>
            <a:endParaRPr lang="de-DE" dirty="0"/>
          </a:p>
          <a:p>
            <a:pPr>
              <a:lnSpc>
                <a:spcPct val="100000"/>
              </a:lnSpc>
              <a:defRPr sz="1800" b="1"/>
            </a:pPr>
            <a:r>
              <a:rPr dirty="0" smtClean="0"/>
              <a:t>Ambulant </a:t>
            </a:r>
            <a:r>
              <a:rPr dirty="0" err="1"/>
              <a:t>betreute</a:t>
            </a:r>
            <a:r>
              <a:rPr dirty="0"/>
              <a:t> </a:t>
            </a:r>
            <a:r>
              <a:rPr dirty="0" err="1"/>
              <a:t>Wohngemeinschaft</a:t>
            </a:r>
            <a:r>
              <a:rPr dirty="0"/>
              <a:t> </a:t>
            </a:r>
          </a:p>
          <a:p>
            <a:pPr marL="228600" indent="-228600">
              <a:lnSpc>
                <a:spcPct val="100000"/>
              </a:lnSpc>
              <a:buSzPct val="100000"/>
              <a:buChar char="•"/>
              <a:defRPr sz="1800"/>
            </a:pPr>
            <a:r>
              <a:rPr dirty="0" err="1"/>
              <a:t>Selbstbestimmtes</a:t>
            </a:r>
            <a:r>
              <a:rPr dirty="0"/>
              <a:t> </a:t>
            </a:r>
            <a:r>
              <a:rPr dirty="0" err="1"/>
              <a:t>Wohnen</a:t>
            </a:r>
            <a:r>
              <a:rPr dirty="0"/>
              <a:t> (</a:t>
            </a:r>
            <a:r>
              <a:rPr u="sng" dirty="0" err="1"/>
              <a:t>kein</a:t>
            </a:r>
            <a:r>
              <a:rPr dirty="0"/>
              <a:t> </a:t>
            </a:r>
            <a:r>
              <a:rPr dirty="0" err="1"/>
              <a:t>Pflegeheim</a:t>
            </a:r>
            <a:r>
              <a:rPr dirty="0"/>
              <a:t>)</a:t>
            </a:r>
          </a:p>
          <a:p>
            <a:pPr marL="228599" indent="-228599">
              <a:lnSpc>
                <a:spcPct val="100000"/>
              </a:lnSpc>
              <a:buSzPct val="100000"/>
              <a:buChar char="•"/>
              <a:defRPr sz="1800"/>
            </a:pPr>
            <a:r>
              <a:rPr dirty="0" err="1"/>
              <a:t>für</a:t>
            </a:r>
            <a:r>
              <a:rPr dirty="0"/>
              <a:t> max. 12 </a:t>
            </a:r>
            <a:r>
              <a:rPr dirty="0" err="1"/>
              <a:t>Bewohner</a:t>
            </a:r>
            <a:r>
              <a:rPr dirty="0"/>
              <a:t> </a:t>
            </a:r>
            <a:r>
              <a:rPr dirty="0" err="1"/>
              <a:t>mit</a:t>
            </a:r>
            <a:r>
              <a:rPr dirty="0"/>
              <a:t> </a:t>
            </a:r>
            <a:r>
              <a:rPr dirty="0" err="1"/>
              <a:t>eigener</a:t>
            </a:r>
            <a:r>
              <a:rPr dirty="0"/>
              <a:t> </a:t>
            </a:r>
            <a:r>
              <a:rPr dirty="0" err="1"/>
              <a:t>Wohnung</a:t>
            </a:r>
            <a:r>
              <a:rPr dirty="0"/>
              <a:t> </a:t>
            </a:r>
            <a:r>
              <a:rPr dirty="0" err="1"/>
              <a:t>inkl</a:t>
            </a:r>
            <a:r>
              <a:rPr dirty="0"/>
              <a:t>. Bad</a:t>
            </a:r>
          </a:p>
          <a:p>
            <a:pPr marL="228599" indent="-228599">
              <a:lnSpc>
                <a:spcPct val="100000"/>
              </a:lnSpc>
              <a:buSzPct val="100000"/>
              <a:buChar char="•"/>
              <a:defRPr sz="1800"/>
            </a:pPr>
            <a:r>
              <a:rPr dirty="0" err="1"/>
              <a:t>Gemeinsames</a:t>
            </a:r>
            <a:r>
              <a:rPr dirty="0"/>
              <a:t> </a:t>
            </a:r>
            <a:r>
              <a:rPr dirty="0" err="1"/>
              <a:t>Leben</a:t>
            </a:r>
            <a:r>
              <a:rPr dirty="0"/>
              <a:t>, </a:t>
            </a:r>
            <a:r>
              <a:rPr dirty="0" err="1"/>
              <a:t>Kochen</a:t>
            </a:r>
            <a:r>
              <a:rPr dirty="0"/>
              <a:t> </a:t>
            </a:r>
            <a:r>
              <a:rPr dirty="0" err="1"/>
              <a:t>usw</a:t>
            </a:r>
            <a:r>
              <a:rPr dirty="0"/>
              <a:t>.</a:t>
            </a:r>
          </a:p>
          <a:p>
            <a:pPr marL="228599" indent="-228599">
              <a:lnSpc>
                <a:spcPct val="100000"/>
              </a:lnSpc>
              <a:buSzPct val="100000"/>
              <a:buChar char="•"/>
              <a:defRPr sz="1800"/>
            </a:pPr>
            <a:r>
              <a:rPr dirty="0" err="1"/>
              <a:t>Gremium</a:t>
            </a:r>
            <a:r>
              <a:rPr dirty="0"/>
              <a:t> der </a:t>
            </a:r>
            <a:r>
              <a:rPr dirty="0" err="1"/>
              <a:t>Selbstbestimmung</a:t>
            </a:r>
            <a:endParaRPr dirty="0"/>
          </a:p>
          <a:p>
            <a:pPr marL="228599" indent="-228599">
              <a:lnSpc>
                <a:spcPct val="100000"/>
              </a:lnSpc>
              <a:buSzPct val="100000"/>
              <a:buChar char="•"/>
              <a:defRPr sz="1800"/>
            </a:pPr>
            <a:r>
              <a:rPr dirty="0" err="1"/>
              <a:t>freie</a:t>
            </a:r>
            <a:r>
              <a:rPr dirty="0"/>
              <a:t> Wahl des </a:t>
            </a:r>
            <a:r>
              <a:rPr dirty="0" err="1"/>
              <a:t>ambulanten</a:t>
            </a:r>
            <a:r>
              <a:rPr dirty="0"/>
              <a:t> </a:t>
            </a:r>
            <a:r>
              <a:rPr dirty="0" err="1"/>
              <a:t>Pflegedienstes</a:t>
            </a:r>
            <a:r>
              <a:rPr dirty="0"/>
              <a:t> </a:t>
            </a:r>
            <a:r>
              <a:rPr dirty="0" err="1"/>
              <a:t>gewährleistet</a:t>
            </a:r>
            <a:endParaRPr dirty="0"/>
          </a:p>
          <a:p>
            <a:pPr marL="228599" indent="-228599">
              <a:lnSpc>
                <a:spcPct val="100000"/>
              </a:lnSpc>
              <a:buSzPct val="100000"/>
              <a:buChar char="•"/>
              <a:defRPr sz="1800"/>
            </a:pPr>
            <a:r>
              <a:rPr dirty="0"/>
              <a:t>24 </a:t>
            </a:r>
            <a:r>
              <a:rPr dirty="0" err="1"/>
              <a:t>Stunden</a:t>
            </a:r>
            <a:r>
              <a:rPr dirty="0"/>
              <a:t> </a:t>
            </a:r>
            <a:r>
              <a:rPr dirty="0" err="1"/>
              <a:t>Betreuung</a:t>
            </a:r>
            <a:endParaRPr dirty="0"/>
          </a:p>
          <a:p>
            <a:pPr>
              <a:lnSpc>
                <a:spcPct val="100000"/>
              </a:lnSpc>
              <a:defRPr sz="1800"/>
            </a:pPr>
            <a:endParaRPr dirty="0"/>
          </a:p>
          <a:p>
            <a:pPr>
              <a:lnSpc>
                <a:spcPct val="100000"/>
              </a:lnSpc>
              <a:defRPr sz="1800"/>
            </a:pPr>
            <a:r>
              <a:rPr dirty="0"/>
              <a:t>und / </a:t>
            </a:r>
            <a:r>
              <a:rPr dirty="0" err="1"/>
              <a:t>oder</a:t>
            </a:r>
            <a:endParaRPr dirty="0"/>
          </a:p>
          <a:p>
            <a:pPr>
              <a:lnSpc>
                <a:spcPct val="100000"/>
              </a:lnSpc>
              <a:defRPr sz="1800"/>
            </a:pPr>
            <a:endParaRPr dirty="0"/>
          </a:p>
          <a:p>
            <a:pPr>
              <a:lnSpc>
                <a:spcPct val="100000"/>
              </a:lnSpc>
              <a:defRPr sz="1800"/>
            </a:pPr>
            <a:r>
              <a:rPr dirty="0"/>
              <a:t> </a:t>
            </a:r>
            <a:r>
              <a:rPr b="1" dirty="0" err="1"/>
              <a:t>Tagespflege</a:t>
            </a:r>
            <a:endParaRPr b="1" dirty="0"/>
          </a:p>
          <a:p>
            <a:pPr marL="228599" indent="-228599">
              <a:lnSpc>
                <a:spcPct val="100000"/>
              </a:lnSpc>
              <a:buSzPct val="100000"/>
              <a:buChar char="•"/>
              <a:defRPr sz="1800"/>
            </a:pPr>
            <a:r>
              <a:rPr dirty="0" err="1"/>
              <a:t>bis</a:t>
            </a:r>
            <a:r>
              <a:rPr dirty="0"/>
              <a:t> </a:t>
            </a:r>
            <a:r>
              <a:rPr dirty="0" err="1"/>
              <a:t>zu</a:t>
            </a:r>
            <a:r>
              <a:rPr dirty="0"/>
              <a:t> 12 </a:t>
            </a:r>
            <a:r>
              <a:rPr dirty="0" err="1"/>
              <a:t>Gäste</a:t>
            </a:r>
            <a:r>
              <a:rPr dirty="0"/>
              <a:t> </a:t>
            </a:r>
            <a:r>
              <a:rPr dirty="0" err="1"/>
              <a:t>zu</a:t>
            </a:r>
            <a:r>
              <a:rPr dirty="0"/>
              <a:t> </a:t>
            </a:r>
            <a:r>
              <a:rPr dirty="0" err="1"/>
              <a:t>Beginn</a:t>
            </a:r>
            <a:r>
              <a:rPr dirty="0"/>
              <a:t> (</a:t>
            </a:r>
            <a:r>
              <a:rPr dirty="0" err="1"/>
              <a:t>erweiterbar</a:t>
            </a:r>
            <a:r>
              <a:rPr dirty="0"/>
              <a:t>)</a:t>
            </a:r>
          </a:p>
          <a:p>
            <a:pPr marL="228599" indent="-228599">
              <a:lnSpc>
                <a:spcPct val="100000"/>
              </a:lnSpc>
              <a:buSzPct val="100000"/>
              <a:buChar char="•"/>
              <a:defRPr sz="1800"/>
            </a:pPr>
            <a:r>
              <a:rPr dirty="0" err="1"/>
              <a:t>Betreuung</a:t>
            </a:r>
            <a:r>
              <a:rPr dirty="0"/>
              <a:t> von 8-17 </a:t>
            </a:r>
            <a:r>
              <a:rPr dirty="0" err="1"/>
              <a:t>Uhr</a:t>
            </a:r>
            <a:r>
              <a:rPr dirty="0"/>
              <a:t> v. Mo. - Fr.</a:t>
            </a:r>
          </a:p>
          <a:p>
            <a:pPr>
              <a:lnSpc>
                <a:spcPct val="100000"/>
              </a:lnSpc>
              <a:defRPr sz="1800"/>
            </a:pPr>
            <a:endParaRPr dirty="0"/>
          </a:p>
          <a:p>
            <a:pPr>
              <a:lnSpc>
                <a:spcPct val="100000"/>
              </a:lnSpc>
              <a:defRPr sz="1800"/>
            </a:pPr>
            <a:endParaRPr dirty="0"/>
          </a:p>
          <a:p>
            <a:pPr>
              <a:lnSpc>
                <a:spcPct val="100000"/>
              </a:lnSpc>
              <a:defRPr sz="1800"/>
            </a:pPr>
            <a:r>
              <a:rPr dirty="0"/>
              <a:t>Alternative:</a:t>
            </a:r>
          </a:p>
          <a:p>
            <a:pPr marL="228599" indent="-228599">
              <a:lnSpc>
                <a:spcPct val="100000"/>
              </a:lnSpc>
              <a:buSzPct val="100000"/>
              <a:buChar char="•"/>
              <a:defRPr sz="1800"/>
            </a:pPr>
            <a:r>
              <a:rPr dirty="0" err="1"/>
              <a:t>Demenzgruppe</a:t>
            </a:r>
            <a:r>
              <a:rPr dirty="0"/>
              <a:t> des </a:t>
            </a:r>
            <a:r>
              <a:rPr dirty="0" err="1"/>
              <a:t>Pflegedienstes</a:t>
            </a:r>
            <a:r>
              <a:rPr dirty="0"/>
              <a:t> </a:t>
            </a:r>
            <a:r>
              <a:rPr dirty="0" err="1"/>
              <a:t>mit</a:t>
            </a:r>
            <a:r>
              <a:rPr dirty="0"/>
              <a:t> </a:t>
            </a:r>
            <a:r>
              <a:rPr dirty="0" err="1"/>
              <a:t>ehrenamtlichen</a:t>
            </a:r>
            <a:r>
              <a:rPr dirty="0"/>
              <a:t> </a:t>
            </a:r>
            <a:r>
              <a:rPr dirty="0" err="1"/>
              <a:t>Helferinnen</a:t>
            </a:r>
            <a:r>
              <a:rPr dirty="0"/>
              <a:t>  und </a:t>
            </a:r>
            <a:r>
              <a:rPr dirty="0" err="1"/>
              <a:t>Helfern</a:t>
            </a:r>
            <a:r>
              <a:rPr dirty="0"/>
              <a:t> (</a:t>
            </a:r>
            <a:r>
              <a:rPr dirty="0" err="1"/>
              <a:t>Anbieter</a:t>
            </a:r>
            <a:r>
              <a:rPr dirty="0"/>
              <a:t> </a:t>
            </a:r>
            <a:r>
              <a:rPr dirty="0" err="1"/>
              <a:t>hierfür</a:t>
            </a:r>
            <a:r>
              <a:rPr dirty="0"/>
              <a:t> </a:t>
            </a:r>
            <a:r>
              <a:rPr dirty="0" err="1"/>
              <a:t>vorhanden</a:t>
            </a:r>
            <a:r>
              <a:rPr dirty="0"/>
              <a:t>)</a:t>
            </a:r>
          </a:p>
          <a:p>
            <a:pPr marL="228599" indent="-228599">
              <a:lnSpc>
                <a:spcPct val="100000"/>
              </a:lnSpc>
              <a:buClr>
                <a:srgbClr val="5E5E5E"/>
              </a:buClr>
              <a:buSzPct val="100000"/>
              <a:buChar char="•"/>
              <a:defRPr sz="1800"/>
            </a:pPr>
            <a:r>
              <a:rPr dirty="0" err="1"/>
              <a:t>Aufbau</a:t>
            </a:r>
            <a:r>
              <a:rPr dirty="0"/>
              <a:t> </a:t>
            </a:r>
            <a:r>
              <a:rPr dirty="0" err="1"/>
              <a:t>einer</a:t>
            </a:r>
            <a:r>
              <a:rPr dirty="0"/>
              <a:t> </a:t>
            </a:r>
            <a:r>
              <a:rPr dirty="0" err="1"/>
              <a:t>Demenzgruppe</a:t>
            </a:r>
            <a:r>
              <a:rPr dirty="0"/>
              <a:t> </a:t>
            </a:r>
            <a:r>
              <a:rPr dirty="0" err="1"/>
              <a:t>vor</a:t>
            </a:r>
            <a:r>
              <a:rPr dirty="0"/>
              <a:t> Ort</a:t>
            </a:r>
          </a:p>
          <a:p>
            <a:pPr marL="228599" indent="-228599">
              <a:lnSpc>
                <a:spcPct val="100000"/>
              </a:lnSpc>
              <a:buClr>
                <a:srgbClr val="5E5E5E"/>
              </a:buClr>
              <a:buSzPct val="100000"/>
              <a:buChar char="•"/>
              <a:defRPr sz="1800"/>
            </a:pPr>
            <a:r>
              <a:rPr dirty="0" err="1"/>
              <a:t>Entlastung</a:t>
            </a:r>
            <a:r>
              <a:rPr dirty="0"/>
              <a:t> </a:t>
            </a:r>
            <a:r>
              <a:rPr dirty="0" err="1"/>
              <a:t>für</a:t>
            </a:r>
            <a:r>
              <a:rPr dirty="0"/>
              <a:t> </a:t>
            </a:r>
            <a:r>
              <a:rPr dirty="0" err="1"/>
              <a:t>pflegende</a:t>
            </a:r>
            <a:r>
              <a:rPr dirty="0"/>
              <a:t> </a:t>
            </a:r>
            <a:r>
              <a:rPr dirty="0" err="1"/>
              <a:t>Angehörige</a:t>
            </a:r>
            <a:endParaRPr dirty="0"/>
          </a:p>
          <a:p>
            <a:pPr>
              <a:lnSpc>
                <a:spcPct val="100000"/>
              </a:lnSpc>
              <a:buClr>
                <a:srgbClr val="5E5E5E"/>
              </a:buClr>
              <a:defRPr sz="1800" b="1"/>
            </a:pPr>
            <a:endParaRPr dirty="0"/>
          </a:p>
          <a:p>
            <a:pPr>
              <a:lnSpc>
                <a:spcPct val="100000"/>
              </a:lnSpc>
              <a:buClr>
                <a:srgbClr val="5E5E5E"/>
              </a:buClr>
              <a:defRPr sz="1800" b="1"/>
            </a:pPr>
            <a:r>
              <a:rPr dirty="0" err="1"/>
              <a:t>Beratungsservice</a:t>
            </a:r>
            <a:r>
              <a:rPr dirty="0"/>
              <a:t> des </a:t>
            </a:r>
            <a:r>
              <a:rPr dirty="0" err="1"/>
              <a:t>Dienstleisters</a:t>
            </a:r>
            <a:r>
              <a:rPr dirty="0"/>
              <a:t> </a:t>
            </a:r>
            <a:r>
              <a:rPr dirty="0" err="1"/>
              <a:t>im</a:t>
            </a:r>
            <a:r>
              <a:rPr dirty="0"/>
              <a:t> </a:t>
            </a:r>
            <a:r>
              <a:rPr dirty="0" err="1"/>
              <a:t>Gemeinschaftsraum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emeinsam statt einsa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Gemeinsam statt einsam</a:t>
            </a:r>
          </a:p>
        </p:txBody>
      </p:sp>
      <p:sp>
        <p:nvSpPr>
          <p:cNvPr id="56" name="Physiotherapie (Interessent vorhanden)…"/>
          <p:cNvSpPr txBox="1">
            <a:spLocks noGrp="1"/>
          </p:cNvSpPr>
          <p:nvPr>
            <p:ph type="body" idx="1"/>
          </p:nvPr>
        </p:nvSpPr>
        <p:spPr>
          <a:xfrm>
            <a:off x="517319" y="1654459"/>
            <a:ext cx="11970161" cy="721303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defRPr sz="1600" b="1"/>
            </a:pPr>
            <a:r>
              <a:t>Physiotherapie </a:t>
            </a:r>
            <a:r>
              <a:rPr b="0"/>
              <a:t>(Interessent vorhanden)</a:t>
            </a:r>
          </a:p>
          <a:p>
            <a:pPr>
              <a:lnSpc>
                <a:spcPct val="150000"/>
              </a:lnSpc>
              <a:buClr>
                <a:srgbClr val="5E5E5E"/>
              </a:buClr>
              <a:buSzPct val="100000"/>
              <a:buChar char="•"/>
              <a:defRPr sz="1600" b="1"/>
            </a:pPr>
            <a:r>
              <a:t> </a:t>
            </a:r>
            <a:r>
              <a:rPr b="0"/>
              <a:t>Physio, Reha-Sport, Gymnastik, Massagen usw. (Raumkonzept für ca. 200 qm liegt vor)</a:t>
            </a:r>
          </a:p>
          <a:p>
            <a:pPr>
              <a:lnSpc>
                <a:spcPct val="150000"/>
              </a:lnSpc>
              <a:buClr>
                <a:srgbClr val="5E5E5E"/>
              </a:buClr>
              <a:defRPr sz="1600" b="1"/>
            </a:pPr>
            <a:endParaRPr b="0"/>
          </a:p>
          <a:p>
            <a:pPr>
              <a:lnSpc>
                <a:spcPct val="150000"/>
              </a:lnSpc>
              <a:buClr>
                <a:srgbClr val="5E5E5E"/>
              </a:buClr>
              <a:defRPr sz="1600" b="1"/>
            </a:pPr>
            <a:r>
              <a:t>Bibliothek</a:t>
            </a:r>
          </a:p>
          <a:p>
            <a:pPr>
              <a:lnSpc>
                <a:spcPct val="150000"/>
              </a:lnSpc>
              <a:buClr>
                <a:srgbClr val="5E5E5E"/>
              </a:buClr>
              <a:buSzPct val="100000"/>
              <a:buChar char="•"/>
              <a:defRPr sz="1600"/>
            </a:pPr>
            <a:r>
              <a:t> Lesen, schmökern, relaxen</a:t>
            </a:r>
          </a:p>
          <a:p>
            <a:pPr>
              <a:lnSpc>
                <a:spcPct val="150000"/>
              </a:lnSpc>
              <a:buClr>
                <a:srgbClr val="5E5E5E"/>
              </a:buClr>
              <a:buSzPct val="100000"/>
              <a:buChar char="•"/>
              <a:defRPr sz="1600"/>
            </a:pPr>
            <a:r>
              <a:t> Senioren als Lesepaten für Kinder, Jugendliche </a:t>
            </a:r>
          </a:p>
          <a:p>
            <a:pPr>
              <a:lnSpc>
                <a:spcPct val="150000"/>
              </a:lnSpc>
              <a:buClr>
                <a:srgbClr val="5E5E5E"/>
              </a:buClr>
              <a:defRPr sz="1600"/>
            </a:pPr>
            <a:endParaRPr/>
          </a:p>
          <a:p>
            <a:pPr>
              <a:lnSpc>
                <a:spcPct val="150000"/>
              </a:lnSpc>
              <a:buClr>
                <a:srgbClr val="5E5E5E"/>
              </a:buClr>
              <a:defRPr sz="1600" b="1"/>
            </a:pPr>
            <a:r>
              <a:t>Mensa, Café</a:t>
            </a:r>
          </a:p>
          <a:p>
            <a:pPr>
              <a:lnSpc>
                <a:spcPct val="150000"/>
              </a:lnSpc>
              <a:buClr>
                <a:srgbClr val="5E5E5E"/>
              </a:buClr>
              <a:buSzPct val="100000"/>
              <a:buChar char="•"/>
              <a:defRPr sz="1600"/>
            </a:pPr>
            <a:r>
              <a:t> Mittagstisch für alle Bewohner im Quartier, Mitarbeitern aus den Firmen und evtl. für Kindergarten</a:t>
            </a:r>
          </a:p>
          <a:p>
            <a:pPr>
              <a:lnSpc>
                <a:spcPct val="150000"/>
              </a:lnSpc>
              <a:buClr>
                <a:srgbClr val="5E5E5E"/>
              </a:buClr>
              <a:buSzPct val="100000"/>
              <a:buChar char="•"/>
              <a:defRPr sz="1600"/>
            </a:pPr>
            <a:r>
              <a:t> Gemeinsames Backen und Kochen </a:t>
            </a:r>
          </a:p>
          <a:p>
            <a:pPr>
              <a:lnSpc>
                <a:spcPct val="150000"/>
              </a:lnSpc>
              <a:buClr>
                <a:srgbClr val="5E5E5E"/>
              </a:buClr>
              <a:buSzPct val="100000"/>
              <a:buChar char="•"/>
              <a:defRPr sz="1600"/>
            </a:pPr>
            <a:r>
              <a:t> Reden, sich austauschen</a:t>
            </a:r>
          </a:p>
          <a:p>
            <a:pPr>
              <a:lnSpc>
                <a:spcPct val="150000"/>
              </a:lnSpc>
              <a:buClr>
                <a:srgbClr val="5E5E5E"/>
              </a:buClr>
              <a:buSzPct val="100000"/>
              <a:buChar char="•"/>
              <a:defRPr sz="1600"/>
            </a:pPr>
            <a:r>
              <a:t> Treffpunkt für jedermann</a:t>
            </a:r>
          </a:p>
          <a:p>
            <a:pPr>
              <a:lnSpc>
                <a:spcPct val="150000"/>
              </a:lnSpc>
              <a:buClr>
                <a:srgbClr val="5E5E5E"/>
              </a:buClr>
              <a:buSzPct val="100000"/>
              <a:buChar char="•"/>
              <a:defRPr sz="1600"/>
            </a:pPr>
            <a:endParaRPr/>
          </a:p>
          <a:p>
            <a:pPr>
              <a:lnSpc>
                <a:spcPct val="150000"/>
              </a:lnSpc>
              <a:buClr>
                <a:srgbClr val="5E5E5E"/>
              </a:buClr>
              <a:defRPr sz="1600" b="1"/>
            </a:pPr>
            <a:r>
              <a:t>Freizeit im Gemeinschaftsraum inkl. Angebote Dritter und im Außenbereich </a:t>
            </a:r>
          </a:p>
          <a:p>
            <a:pPr>
              <a:lnSpc>
                <a:spcPct val="150000"/>
              </a:lnSpc>
              <a:buClr>
                <a:srgbClr val="5E5E5E"/>
              </a:buClr>
              <a:buSzPct val="100000"/>
              <a:buChar char="•"/>
              <a:defRPr sz="1600"/>
            </a:pPr>
            <a:r>
              <a:t> Ernährungsberatung</a:t>
            </a:r>
          </a:p>
          <a:p>
            <a:pPr>
              <a:lnSpc>
                <a:spcPct val="150000"/>
              </a:lnSpc>
              <a:buClr>
                <a:srgbClr val="5E5E5E"/>
              </a:buClr>
              <a:buSzPct val="100000"/>
              <a:buChar char="•"/>
              <a:defRPr sz="1600"/>
            </a:pPr>
            <a:r>
              <a:t> Progressive Muskelentspannung</a:t>
            </a:r>
          </a:p>
          <a:p>
            <a:pPr>
              <a:lnSpc>
                <a:spcPct val="150000"/>
              </a:lnSpc>
              <a:buClr>
                <a:srgbClr val="5E5E5E"/>
              </a:buClr>
              <a:buSzPct val="100000"/>
              <a:buChar char="•"/>
              <a:defRPr sz="1600"/>
            </a:pPr>
            <a:r>
              <a:t> Podologie (auch in den jew. Wohnungen)</a:t>
            </a:r>
          </a:p>
          <a:p>
            <a:pPr>
              <a:lnSpc>
                <a:spcPct val="150000"/>
              </a:lnSpc>
              <a:buClr>
                <a:srgbClr val="5E5E5E"/>
              </a:buClr>
              <a:buSzPct val="100000"/>
              <a:buChar char="•"/>
              <a:defRPr sz="1600"/>
            </a:pPr>
            <a:r>
              <a:t> Geselligkeiten aller Art (basteln, singen usw.) - evtl. auch Kellerraum für Hobby-Werkstatt denkbar</a:t>
            </a:r>
          </a:p>
          <a:p>
            <a:pPr>
              <a:lnSpc>
                <a:spcPct val="150000"/>
              </a:lnSpc>
              <a:buClr>
                <a:srgbClr val="5E5E5E"/>
              </a:buClr>
              <a:buSzPct val="100000"/>
              <a:buChar char="•"/>
              <a:defRPr sz="1600"/>
            </a:pPr>
            <a:r>
              <a:t> Oma und Opa Patenschaften (z. B. Kinderbetreuung bis die Eltern von der Arbeit kommen; Hausaufgabenhilfe usw.</a:t>
            </a:r>
          </a:p>
          <a:p>
            <a:pPr>
              <a:lnSpc>
                <a:spcPct val="150000"/>
              </a:lnSpc>
              <a:buClr>
                <a:srgbClr val="5E5E5E"/>
              </a:buClr>
              <a:buSzPct val="100000"/>
              <a:buChar char="•"/>
              <a:defRPr sz="1600"/>
            </a:pPr>
            <a:r>
              <a:t> Gestaltung des Außenbereichs (z. B. Garten, Nutzgarten mit Hochbeeten usw.)</a:t>
            </a:r>
          </a:p>
          <a:p>
            <a:pPr>
              <a:lnSpc>
                <a:spcPct val="150000"/>
              </a:lnSpc>
              <a:buClr>
                <a:srgbClr val="5E5E5E"/>
              </a:buClr>
              <a:defRPr sz="1600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Leben im Quartier  -1-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Leben im Quartier  -1-</a:t>
            </a:r>
          </a:p>
        </p:txBody>
      </p:sp>
      <p:sp>
        <p:nvSpPr>
          <p:cNvPr id="59" name="Text"/>
          <p:cNvSpPr txBox="1">
            <a:spLocks noGrp="1"/>
          </p:cNvSpPr>
          <p:nvPr>
            <p:ph type="body" idx="1"/>
          </p:nvPr>
        </p:nvSpPr>
        <p:spPr>
          <a:xfrm>
            <a:off x="517320" y="1697317"/>
            <a:ext cx="11970160" cy="7030577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2800"/>
              </a:lnSpc>
              <a:defRPr sz="12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 </a:t>
            </a:r>
          </a:p>
          <a:p>
            <a:pPr>
              <a:lnSpc>
                <a:spcPts val="2800"/>
              </a:lnSpc>
              <a:defRPr sz="12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pic>
        <p:nvPicPr>
          <p:cNvPr id="60" name="IMG_20180601_0001.pdf" descr="IMG_20180601_000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0196" y="1680607"/>
            <a:ext cx="10261955" cy="7256638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Leben im quartier  -2-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Leben</a:t>
            </a:r>
            <a:r>
              <a:rPr dirty="0"/>
              <a:t> </a:t>
            </a:r>
            <a:r>
              <a:rPr dirty="0" err="1"/>
              <a:t>im</a:t>
            </a:r>
            <a:r>
              <a:rPr dirty="0"/>
              <a:t> </a:t>
            </a:r>
            <a:r>
              <a:rPr lang="de-DE" dirty="0" smtClean="0"/>
              <a:t>Q</a:t>
            </a:r>
            <a:r>
              <a:rPr dirty="0" err="1" smtClean="0"/>
              <a:t>uartier</a:t>
            </a:r>
            <a:r>
              <a:rPr dirty="0" smtClean="0"/>
              <a:t>  </a:t>
            </a:r>
            <a:r>
              <a:rPr dirty="0"/>
              <a:t>-2-</a:t>
            </a:r>
          </a:p>
        </p:txBody>
      </p:sp>
      <p:pic>
        <p:nvPicPr>
          <p:cNvPr id="63" name="IMG_20180601_0002.pdf" descr="IMG_20180601_000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0196" y="1680607"/>
            <a:ext cx="10261956" cy="7256638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Leben im Quartier -3-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Leben im Quartier -3-</a:t>
            </a:r>
          </a:p>
        </p:txBody>
      </p:sp>
      <p:sp>
        <p:nvSpPr>
          <p:cNvPr id="66" name="Text"/>
          <p:cNvSpPr txBox="1">
            <a:spLocks noGrp="1"/>
          </p:cNvSpPr>
          <p:nvPr>
            <p:ph type="body" idx="1"/>
          </p:nvPr>
        </p:nvSpPr>
        <p:spPr>
          <a:xfrm>
            <a:off x="517320" y="1697317"/>
            <a:ext cx="11970160" cy="705002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67" name="IMG_20180601_0004.pdf" descr="IMG_20180601_000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0196" y="1680607"/>
            <a:ext cx="10261955" cy="7256638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ördermittel „Selbstbestimmt Leben im Alter“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000" spc="350"/>
            </a:lvl1pPr>
          </a:lstStyle>
          <a:p>
            <a:r>
              <a:t>Fördermittel „Selbstbestimmt Leben im Alter“</a:t>
            </a:r>
          </a:p>
        </p:txBody>
      </p:sp>
      <p:sp>
        <p:nvSpPr>
          <p:cNvPr id="70" name="Mit einer Anschubfinanzierung bis zu 10.000,— € werden gefördert:…"/>
          <p:cNvSpPr txBox="1">
            <a:spLocks noGrp="1"/>
          </p:cNvSpPr>
          <p:nvPr>
            <p:ph type="body" idx="1"/>
          </p:nvPr>
        </p:nvSpPr>
        <p:spPr>
          <a:xfrm>
            <a:off x="517320" y="1697318"/>
            <a:ext cx="11970160" cy="712101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 sz="2500" b="1"/>
            </a:pPr>
            <a:r>
              <a:t>Mit einer Anschubfinanzierung bis zu 10.000,— € werden gefördert:</a:t>
            </a:r>
          </a:p>
          <a:p>
            <a:pPr>
              <a:lnSpc>
                <a:spcPct val="100000"/>
              </a:lnSpc>
              <a:defRPr sz="2500"/>
            </a:pPr>
            <a:r>
              <a:t>- bürgerschaftlichen engagierte Nachbarschaftshilfen</a:t>
            </a:r>
          </a:p>
          <a:p>
            <a:pPr>
              <a:lnSpc>
                <a:spcPct val="100000"/>
              </a:lnSpc>
              <a:defRPr sz="2500"/>
            </a:pPr>
            <a:r>
              <a:t>- Konzept: Betreutes Wohnen zu Hause</a:t>
            </a:r>
          </a:p>
          <a:p>
            <a:pPr>
              <a:lnSpc>
                <a:spcPct val="100000"/>
              </a:lnSpc>
              <a:defRPr sz="2500"/>
            </a:pPr>
            <a:r>
              <a:t>- Förderzeitraum 2 Jahre</a:t>
            </a:r>
          </a:p>
          <a:p>
            <a:pPr>
              <a:lnSpc>
                <a:spcPct val="100000"/>
              </a:lnSpc>
              <a:defRPr sz="2500"/>
            </a:pPr>
            <a:endParaRPr/>
          </a:p>
          <a:p>
            <a:pPr>
              <a:lnSpc>
                <a:spcPct val="100000"/>
              </a:lnSpc>
              <a:defRPr sz="2500" b="1"/>
            </a:pPr>
            <a:r>
              <a:t>Mit einer Anschubfinanzierung bis zu 40.000,— € werden gefördert:</a:t>
            </a:r>
          </a:p>
          <a:p>
            <a:pPr>
              <a:lnSpc>
                <a:spcPct val="100000"/>
              </a:lnSpc>
              <a:defRPr sz="2500"/>
            </a:pPr>
            <a:r>
              <a:t>- Seniorenhausgemeinschaften</a:t>
            </a:r>
          </a:p>
          <a:p>
            <a:pPr>
              <a:lnSpc>
                <a:spcPct val="100000"/>
              </a:lnSpc>
              <a:defRPr sz="2500"/>
            </a:pPr>
            <a:r>
              <a:t>- generationenübergreifende Wohnformen</a:t>
            </a:r>
          </a:p>
          <a:p>
            <a:pPr>
              <a:lnSpc>
                <a:spcPct val="100000"/>
              </a:lnSpc>
              <a:defRPr sz="2500"/>
            </a:pPr>
            <a:r>
              <a:t>- sonstige innovative ambulante Konzepte für ein selbstbestimmtes Leben im Alter</a:t>
            </a:r>
          </a:p>
          <a:p>
            <a:pPr>
              <a:lnSpc>
                <a:spcPct val="100000"/>
              </a:lnSpc>
              <a:defRPr sz="2500"/>
            </a:pPr>
            <a:r>
              <a:t>- Förderzeitraum 2 Jahre</a:t>
            </a:r>
          </a:p>
          <a:p>
            <a:pPr>
              <a:lnSpc>
                <a:spcPct val="100000"/>
              </a:lnSpc>
              <a:defRPr sz="2500"/>
            </a:pPr>
            <a:endParaRPr/>
          </a:p>
          <a:p>
            <a:pPr>
              <a:lnSpc>
                <a:spcPct val="100000"/>
              </a:lnSpc>
              <a:defRPr sz="2500" b="1"/>
            </a:pPr>
            <a:r>
              <a:t>Mit einer Anschubfinanzierung bis zu 80.000,— € werden gefördert:</a:t>
            </a:r>
          </a:p>
          <a:p>
            <a:pPr>
              <a:lnSpc>
                <a:spcPct val="100000"/>
              </a:lnSpc>
              <a:defRPr sz="2500"/>
            </a:pPr>
            <a:r>
              <a:t>- Quartierskonzepte</a:t>
            </a:r>
          </a:p>
          <a:p>
            <a:pPr>
              <a:lnSpc>
                <a:spcPct val="100000"/>
              </a:lnSpc>
              <a:defRPr sz="2500"/>
            </a:pPr>
            <a:r>
              <a:t>- Förderzeitraum 4 Jahre</a:t>
            </a:r>
          </a:p>
          <a:p>
            <a:pPr>
              <a:lnSpc>
                <a:spcPct val="100000"/>
              </a:lnSpc>
              <a:defRPr sz="2500"/>
            </a:pPr>
            <a:endParaRPr/>
          </a:p>
          <a:p>
            <a:pPr>
              <a:lnSpc>
                <a:spcPct val="100000"/>
              </a:lnSpc>
              <a:defRPr sz="2500" b="1"/>
            </a:pPr>
            <a:r>
              <a:t>Für jede dieser Unterstützungs- und Wohnformen kann ein eigener Antrag gestellt werden.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5E5E5E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Bebas Neue"/>
        <a:ea typeface="Bebas Neue"/>
        <a:cs typeface="Bebas Neue"/>
      </a:majorFont>
      <a:minorFont>
        <a:latin typeface="Bebas Neue"/>
        <a:ea typeface="Bebas Neue"/>
        <a:cs typeface="Bebas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280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209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Bebas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Bebas Neue"/>
        <a:ea typeface="Bebas Neue"/>
        <a:cs typeface="Bebas Neue"/>
      </a:majorFont>
      <a:minorFont>
        <a:latin typeface="Bebas Neue"/>
        <a:ea typeface="Bebas Neue"/>
        <a:cs typeface="Bebas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280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209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Bebas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724</Words>
  <Application>Microsoft Office PowerPoint</Application>
  <PresentationFormat>Benutzerdefiniert</PresentationFormat>
  <Paragraphs>157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2" baseType="lpstr">
      <vt:lpstr>Bebas Neue</vt:lpstr>
      <vt:lpstr>Calibri</vt:lpstr>
      <vt:lpstr>Helvetica</vt:lpstr>
      <vt:lpstr>Helvetica Neue</vt:lpstr>
      <vt:lpstr>Helvetica Neue Light</vt:lpstr>
      <vt:lpstr>Helvetica Neue Thin</vt:lpstr>
      <vt:lpstr>Times</vt:lpstr>
      <vt:lpstr>White</vt:lpstr>
      <vt:lpstr>Senioren- und ServiceZentrum Faulbach Zwischenbericht zum Gesamtkonzept 13. Februar 2019</vt:lpstr>
      <vt:lpstr>Ziele des Projektes</vt:lpstr>
      <vt:lpstr>Barrierefreies Wohnen im Alter</vt:lpstr>
      <vt:lpstr>Pflegerische Versorgung vor Ort</vt:lpstr>
      <vt:lpstr>Gemeinsam statt einsam</vt:lpstr>
      <vt:lpstr>Leben im Quartier  -1-</vt:lpstr>
      <vt:lpstr>Leben im Quartier  -2-</vt:lpstr>
      <vt:lpstr>Leben im Quartier -3-</vt:lpstr>
      <vt:lpstr>Fördermittel „Selbstbestimmt Leben im Alter“</vt:lpstr>
      <vt:lpstr>Leben im Quartier -4-</vt:lpstr>
      <vt:lpstr>Handlungsfelder Dorferneuerung</vt:lpstr>
      <vt:lpstr>Konzeptbausteine im Überblick</vt:lpstr>
      <vt:lpstr>Ihre Fragen und Anregungen</vt:lpstr>
      <vt:lpstr>Danke…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Senioren- und ServiceZentrum Faulbach Zwischenbericht zum Gesamtkonzept 13. Februar 2019</dc:title>
  <dc:creator>Grimm, Wolfgang</dc:creator>
  <cp:lastModifiedBy>Gemeinde Faulbach</cp:lastModifiedBy>
  <cp:revision>3</cp:revision>
  <dcterms:modified xsi:type="dcterms:W3CDTF">2019-02-13T20:14:53Z</dcterms:modified>
</cp:coreProperties>
</file>